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82"/>
  </p:notesMasterIdLst>
  <p:handoutMasterIdLst>
    <p:handoutMasterId r:id="rId83"/>
  </p:handoutMasterIdLst>
  <p:sldIdLst>
    <p:sldId id="330" r:id="rId2"/>
    <p:sldId id="347" r:id="rId3"/>
    <p:sldId id="348" r:id="rId4"/>
    <p:sldId id="417" r:id="rId5"/>
    <p:sldId id="349" r:id="rId6"/>
    <p:sldId id="350" r:id="rId7"/>
    <p:sldId id="411" r:id="rId8"/>
    <p:sldId id="352" r:id="rId9"/>
    <p:sldId id="436" r:id="rId10"/>
    <p:sldId id="353" r:id="rId11"/>
    <p:sldId id="354" r:id="rId12"/>
    <p:sldId id="437" r:id="rId13"/>
    <p:sldId id="421" r:id="rId14"/>
    <p:sldId id="356" r:id="rId15"/>
    <p:sldId id="443" r:id="rId16"/>
    <p:sldId id="357" r:id="rId17"/>
    <p:sldId id="358" r:id="rId18"/>
    <p:sldId id="360" r:id="rId19"/>
    <p:sldId id="359" r:id="rId20"/>
    <p:sldId id="413" r:id="rId21"/>
    <p:sldId id="420" r:id="rId22"/>
    <p:sldId id="361" r:id="rId23"/>
    <p:sldId id="422" r:id="rId24"/>
    <p:sldId id="423" r:id="rId25"/>
    <p:sldId id="363" r:id="rId26"/>
    <p:sldId id="393" r:id="rId27"/>
    <p:sldId id="364" r:id="rId28"/>
    <p:sldId id="408" r:id="rId29"/>
    <p:sldId id="404" r:id="rId30"/>
    <p:sldId id="403" r:id="rId31"/>
    <p:sldId id="438" r:id="rId32"/>
    <p:sldId id="375" r:id="rId33"/>
    <p:sldId id="426" r:id="rId34"/>
    <p:sldId id="427" r:id="rId35"/>
    <p:sldId id="374" r:id="rId36"/>
    <p:sldId id="429" r:id="rId37"/>
    <p:sldId id="430" r:id="rId38"/>
    <p:sldId id="376" r:id="rId39"/>
    <p:sldId id="377" r:id="rId40"/>
    <p:sldId id="439" r:id="rId41"/>
    <p:sldId id="378" r:id="rId42"/>
    <p:sldId id="379" r:id="rId43"/>
    <p:sldId id="380" r:id="rId44"/>
    <p:sldId id="440" r:id="rId45"/>
    <p:sldId id="381" r:id="rId46"/>
    <p:sldId id="441" r:id="rId47"/>
    <p:sldId id="366" r:id="rId48"/>
    <p:sldId id="435" r:id="rId49"/>
    <p:sldId id="384" r:id="rId50"/>
    <p:sldId id="407" r:id="rId51"/>
    <p:sldId id="385" r:id="rId52"/>
    <p:sldId id="391" r:id="rId53"/>
    <p:sldId id="409" r:id="rId54"/>
    <p:sldId id="400" r:id="rId55"/>
    <p:sldId id="424" r:id="rId56"/>
    <p:sldId id="367" r:id="rId57"/>
    <p:sldId id="369" r:id="rId58"/>
    <p:sldId id="370" r:id="rId59"/>
    <p:sldId id="414" r:id="rId60"/>
    <p:sldId id="371" r:id="rId61"/>
    <p:sldId id="372" r:id="rId62"/>
    <p:sldId id="425" r:id="rId63"/>
    <p:sldId id="386" r:id="rId64"/>
    <p:sldId id="432" r:id="rId65"/>
    <p:sldId id="398" r:id="rId66"/>
    <p:sldId id="389" r:id="rId67"/>
    <p:sldId id="390" r:id="rId68"/>
    <p:sldId id="401" r:id="rId69"/>
    <p:sldId id="431" r:id="rId70"/>
    <p:sldId id="402" r:id="rId71"/>
    <p:sldId id="387" r:id="rId72"/>
    <p:sldId id="392" r:id="rId73"/>
    <p:sldId id="442" r:id="rId74"/>
    <p:sldId id="412" r:id="rId75"/>
    <p:sldId id="331" r:id="rId76"/>
    <p:sldId id="394" r:id="rId77"/>
    <p:sldId id="395" r:id="rId78"/>
    <p:sldId id="396" r:id="rId79"/>
    <p:sldId id="355" r:id="rId80"/>
    <p:sldId id="382" r:id="rId81"/>
  </p:sldIdLst>
  <p:sldSz cx="9144000" cy="6858000" type="screen4x3"/>
  <p:notesSz cx="6881813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lberschatz, Avi" initials="SA" lastIdx="1" clrIdx="0">
    <p:extLst>
      <p:ext uri="{19B8F6BF-5375-455C-9EA6-DF929625EA0E}">
        <p15:presenceInfo xmlns:p15="http://schemas.microsoft.com/office/powerpoint/2012/main" userId="S::avi@yale.edu::016206a9-3acf-4d04-9473-be90a77fcf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3300"/>
    <a:srgbClr val="800000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33" autoAdjust="0"/>
    <p:restoredTop sz="94667"/>
  </p:normalViewPr>
  <p:slideViewPr>
    <p:cSldViewPr snapToGrid="0">
      <p:cViewPr varScale="1">
        <p:scale>
          <a:sx n="64" d="100"/>
          <a:sy n="64" d="100"/>
        </p:scale>
        <p:origin x="1244" y="56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9668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commentAuthors" Target="commentAuthor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handoutMaster" Target="handoutMasters/handoutMaster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54292038-6B0F-2949-BFB3-4480D59261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3CBFB87-3130-8A40-8B9F-D30E7EF9A78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301625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ctr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F0701F88-43FF-0741-8A3A-C0F52350229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defTabSz="876300">
              <a:defRPr sz="1100">
                <a:latin typeface="Helvetica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3A87DA65-858F-5A45-B34A-C02AA0EBFC03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866188"/>
            <a:ext cx="301625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7575" tIns="43788" rIns="87575" bIns="43788" numCol="1" anchor="b" anchorCtr="0" compatLnSpc="1">
            <a:prstTxWarp prst="textNoShape">
              <a:avLst/>
            </a:prstTxWarp>
          </a:bodyPr>
          <a:lstStyle>
            <a:lvl1pPr algn="r" defTabSz="876300">
              <a:defRPr sz="1100">
                <a:latin typeface="Helvetica" pitchFamily="2" charset="0"/>
              </a:defRPr>
            </a:lvl1pPr>
          </a:lstStyle>
          <a:p>
            <a:pPr>
              <a:defRPr/>
            </a:pPr>
            <a:fld id="{C746EC8E-B597-402D-9662-ABD14BABEE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3A289FF7-9133-044D-B490-8A3FD0ABAE4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E37CAAC1-3D1D-9E43-A83C-E5D89AC6506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00488" y="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DED26F54-2C52-46FF-BCE0-8696D754157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176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180789FC-DD11-5542-803A-9516EB334E3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7575" y="4416425"/>
            <a:ext cx="5046663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58A87854-4AA0-1349-AAA1-90BFC8DE2E9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defTabSz="923925">
              <a:defRPr sz="1200">
                <a:latin typeface="Times New Roman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97C6A482-1B06-854B-9B2C-D5CE05B662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00488" y="8832850"/>
            <a:ext cx="29813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2436" tIns="46217" rIns="92436" bIns="46217" numCol="1" anchor="b" anchorCtr="0" compatLnSpc="1">
            <a:prstTxWarp prst="textNoShape">
              <a:avLst/>
            </a:prstTxWarp>
          </a:bodyPr>
          <a:lstStyle>
            <a:lvl1pPr algn="r" defTabSz="92392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8DDF7C7-3008-4DC4-9F8B-1490BCFC99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D6E874EA-6D46-4D5A-A67E-32C6E4712B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1DDC88E0-05A8-4892-B21E-9326A8D3E05F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76CF1BC6-EF44-430B-853A-1916C3A573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53BC5144-BC73-40F2-9D46-6DC1B56AC6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731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434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6646A39-9D9C-4576-B76B-C83B690BB2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615B404-9F60-46B3-9E39-216C93215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AA51FF58-C105-4A9E-9630-D9A0E11B7B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775B7E24-1F9A-4145-81FD-5FA9539C1B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C2BE2D62-DA23-4A1C-BD18-BB29F30D267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F0FE727F-6BA6-4D29-9307-3BEF041495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F61F88E3-AC2E-45D7-A9AF-5C1FFFB92C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064BE0D-CEB9-40CC-8FCE-AE12BD2F3A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7FB1ABE3-7495-4F27-8466-A83A6316E35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AB51EC2-9DAA-4A25-97D8-1FD619E54E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245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24EFBA2C-B5AE-4069-BF8B-611B0CEA781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E8AC62-1D2C-4420-B345-3BE889F06A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E37BB01D-B0D0-4671-8FE7-094A3CF416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1C49927E-475C-4CE6-A5F7-A2AEC03D2A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2525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650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E9E8DC3-5471-4D9B-B920-963C372826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C81ECEA-4C58-43A0-8A83-EC53F2B606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8B055665-1FCA-46DF-8ADA-AFDB187E57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BE89632E-64C1-4EC9-810C-0427E363D9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7ACF7734-5D09-4080-A5F3-33EF4697BA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0239A3F8-049F-4A8D-93CB-7DD9B1942C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778391D3-ADD6-4090-9893-F708D70934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26B622F6-6930-47DF-9588-CC13ADD7EA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63EBCDF-9BF5-4BA4-A046-5EF9DC6D4C3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089D0B39-6328-4D25-9200-1051CE46BE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5953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09334B8E-3D1F-4D13-A54E-BFE97B3635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4C4D753E-0D96-484D-AE41-DA069EC6DC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52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DF662679-C637-4C5D-AA50-BC23CF2FDE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82D00A35-AD54-491F-B947-6CA0B491F3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0974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1EC14F13-9940-464D-96E0-6B1495E786A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2062C8DA-575B-421A-8D26-AE1E16BBC4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DA55C65A-3BB8-4C4D-AEA1-3229F021DC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11570280-4FF2-4E66-8C6A-EFD1536FB0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667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74986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>
            <a:extLst>
              <a:ext uri="{FF2B5EF4-FFF2-40B4-BE49-F238E27FC236}">
                <a16:creationId xmlns:a16="http://schemas.microsoft.com/office/drawing/2014/main" id="{CACD6A6E-859E-4B10-B0E4-6EB13D783A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5A0DDCD0-8B5C-445D-8C9C-4A2B029B9A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613D277C-8B8F-4523-80FE-71129E615B8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14169C85-AF33-4BBC-A46F-47B5A7D6A7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295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6B585EF5-7930-45AD-B664-C6D80F420C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C3AA076D-DCC9-489F-884A-D43E6793BA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6A88387A-220D-46DE-87B0-5AB53B8B97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AACB5DF9-CFCC-45D6-AED8-0DFB1F853F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BF5B941C-6C70-45EA-B271-B429EAE6B0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0BC52257-B091-492A-BB7A-D3E9A29F26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1416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DA32F06E-769C-4B1C-9E7C-D9FC05F6F8C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F41AD308-933F-4670-85F5-08B34300D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27834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4551F08-E163-4B78-BDB8-468F317C6B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AC3A3A05-AF23-43D6-95CB-5F6DB21E70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84641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B4EB6689-0573-4E96-ABEC-0606AE2C09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1B13B122-1B3A-46FE-9DCF-D26B9C451E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6805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911B757C-11F6-4804-BBBA-51D10766365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0AC8E09B-CF1C-49E5-863A-C8016F142B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1630E1CF-99A4-4AEE-822B-EB5954B36B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FFDF815E-E69D-4A6E-908C-546EA2D082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F7F05CA5-3915-46C5-B3F7-080E3C48749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2F62E373-C1E7-4913-829D-D4F7CEE658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7998D125-052E-430C-A5E5-045AF42622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854BE39E-4EE8-44E7-927E-467747CCDC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>
            <a:extLst>
              <a:ext uri="{FF2B5EF4-FFF2-40B4-BE49-F238E27FC236}">
                <a16:creationId xmlns:a16="http://schemas.microsoft.com/office/drawing/2014/main" id="{758CADB1-93CB-4274-A8D1-6924002778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3187" name="Rectangle 3">
            <a:extLst>
              <a:ext uri="{FF2B5EF4-FFF2-40B4-BE49-F238E27FC236}">
                <a16:creationId xmlns:a16="http://schemas.microsoft.com/office/drawing/2014/main" id="{B72E9B2A-EB18-4339-B030-69967F55A4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92B20D6A-74B8-4F94-A917-6CF1BD9CF2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98563" y="701675"/>
            <a:ext cx="4681537" cy="3511550"/>
          </a:xfrm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BD16ED7-7618-4443-A1AB-1EEB7BDAC2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8025" y="4448175"/>
            <a:ext cx="5662613" cy="4213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926" tIns="46963" rIns="93926" bIns="46963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B2BD6E28-4416-466E-9B96-F46B9236EF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EB7937B3-A5D5-4AE2-BC95-CEE0E5EA00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4277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59D70ADE-4177-45D4-B042-C72A3AF4FD6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9845E423-F7A0-49A5-85DD-F75CACE8C2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6025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D0CF294F-1963-42C7-A1B8-DE28A28FD0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9B743749-804F-4046-95C8-7448913085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6474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5BC952F1-69DB-4826-90B8-43407F666E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7181C0DC-0BF2-45FF-BE72-90467A2E1B4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29823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35192CAD-8D91-4D40-AA61-971837660F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193C388B-A9BF-43E9-BE5C-A9011280A0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58269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23AA6C9F-7A55-412F-9FE5-55CB6315EA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D951E66-1449-4BF2-BD6D-78F009D7DF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93471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1E8609E4-2FA6-4985-9D67-5FCD713B13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BE4AB7D9-4D3B-49B7-A873-A570C1E105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2879CCAE-5999-4F9C-B096-A4124463BA5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27FEFA8-9D45-40D3-A1F0-799DC10A2E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90530582-34A1-40CB-B831-D1F3E3C92A1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E9CF4A8B-5951-4925-B7B5-B6A1187097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6547A43D-05BF-453A-830D-AFDB61226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6239D267-6630-4441-AAD5-6EBECFC6D8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81728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97859DD6-BC94-4BD7-A1B1-5F19EE224C4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4650457B-4F99-4189-9BD5-63C91DCDB7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06069D3D-AC19-4939-8422-88ECED6ED4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E50F47B-95E4-459A-8DDE-53FCF760ED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93960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17CA9BD9-E623-4E66-A683-125891C2F87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2849FF62-7A4B-455B-B716-C39D5DEA56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7">
            <a:extLst>
              <a:ext uri="{FF2B5EF4-FFF2-40B4-BE49-F238E27FC236}">
                <a16:creationId xmlns:a16="http://schemas.microsoft.com/office/drawing/2014/main" id="{024C80D8-4B5B-4CF0-9E74-1F333CFDBF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3925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39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9CACA46D-0338-463B-AD68-EE5177F9CE61}" type="slidenum">
              <a:rPr lang="en-US" altLang="en-US" smtClean="0">
                <a:latin typeface="Times New Roman" panose="02020603050405020304" pitchFamily="18" charset="0"/>
              </a:rPr>
              <a:pPr/>
              <a:t>75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6739" name="Rectangle 2">
            <a:extLst>
              <a:ext uri="{FF2B5EF4-FFF2-40B4-BE49-F238E27FC236}">
                <a16:creationId xmlns:a16="http://schemas.microsoft.com/office/drawing/2014/main" id="{2C7231C7-7B0E-4112-98C4-3E0CA9887C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40" name="Rectangle 3">
            <a:extLst>
              <a:ext uri="{FF2B5EF4-FFF2-40B4-BE49-F238E27FC236}">
                <a16:creationId xmlns:a16="http://schemas.microsoft.com/office/drawing/2014/main" id="{E2DE697E-CF3E-4A96-AF5B-E9BF310CBD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958656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EAE2A917-F902-400B-80B0-70693664DB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1AC34C9B-39B2-47DE-ACC5-054B5690C9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09321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ECC7FDDF-4DBE-4749-A693-95E4CEB96B4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9247B18B-E0DC-42EF-8000-B3A4416D7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6993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FD739A5-736F-49FB-B5C5-655EDC9329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45A804FB-0337-45E9-B1E1-4917EA812A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42C28BEE-6138-41AB-98EC-157EDD7FC6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0F1548D0-5E5D-425A-AFC9-AE5CF7AA10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7E33B51-0000-42AD-B920-0A0E39C032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8200" cy="348615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1A2DA55-94B7-44EA-9189-4528FAFDBEB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8975" y="4416425"/>
            <a:ext cx="5505450" cy="41830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438" tIns="46219" rIns="92438" bIns="46219" anchor="t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51A2E241-E71B-4B35-B69B-2D69D5409309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CA593407-3A83-4E89-8524-3F2D7E6709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63C094EE-E8AB-42C7-A23E-1CE65617C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465B52CB-4EE3-4303-91A6-1E3D2BCA2D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3E29D3E6-430F-439A-B7E4-DBD6A407A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3EBF474A-C9EA-4112-BDD8-3544E23F58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019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336699"/>
                </a:solidFill>
                <a:latin typeface="Helvetica" pitchFamily="2" charset="0"/>
              </a:rPr>
              <a:t>h</a:t>
            </a:r>
            <a:r>
              <a:rPr lang="en-US" altLang="en-US" sz="1000" b="1">
                <a:solidFill>
                  <a:srgbClr val="33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6F57BE7D-8CFC-4E3D-B9D3-E99A00EC1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94A9A856-762E-4DC7-9B2F-F993E5BF7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5912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8059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895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14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28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694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5076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492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6788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 marL="742950" indent="-285750">
              <a:buFont typeface="Wingdings" panose="05000000000000000000" pitchFamily="2" charset="2"/>
              <a:buChar char="§"/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1367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4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E8EB374D-FC2E-49AD-94F6-BF0F89E9A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711A7626-44E9-4D96-BC9A-F6A4BE08DC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AAC79F07-0E6C-44FE-917F-8A0EE9E669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6450" y="1233488"/>
            <a:ext cx="8229600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584B750-FEEC-0B4D-999E-B75B39028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BB3E8C43-4EF8-44FA-8DCA-47F2442F53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2FE5170B-2E7A-4B4C-94CA-557F2ECD9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496210B7-549D-3546-82A3-21674AB19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51561" name="Text Box 9">
            <a:extLst>
              <a:ext uri="{FF2B5EF4-FFF2-40B4-BE49-F238E27FC236}">
                <a16:creationId xmlns:a16="http://schemas.microsoft.com/office/drawing/2014/main" id="{5C6426E9-6999-5448-90F1-0AD498E21A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675" y="6613525"/>
            <a:ext cx="444500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1.</a:t>
            </a:r>
            <a:fld id="{47DE681D-3D41-4CB0-83AA-B406652BB5CF}" type="slidenum">
              <a:rPr lang="en-US" altLang="en-US" sz="1000" b="1" smtClean="0">
                <a:solidFill>
                  <a:srgbClr val="006699"/>
                </a:solidFill>
                <a:latin typeface="Helvetica" pitchFamily="2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>
              <a:solidFill>
                <a:srgbClr val="006699"/>
              </a:solidFill>
              <a:latin typeface="Helvetica" pitchFamily="2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15195095-D590-3D45-BD5D-ED99265E46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5E035EE4-E459-A34D-828B-D98F62D8EB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621463"/>
            <a:ext cx="27305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Operating System Concepts – 10</a:t>
            </a:r>
            <a:r>
              <a:rPr lang="en-US" altLang="en-US" sz="1000" b="1" baseline="30000">
                <a:solidFill>
                  <a:srgbClr val="006699"/>
                </a:solidFill>
                <a:latin typeface="Helvetica" pitchFamily="2" charset="0"/>
              </a:rPr>
              <a:t>th</a:t>
            </a:r>
            <a:r>
              <a:rPr lang="en-US" altLang="en-US" sz="1000" b="1">
                <a:solidFill>
                  <a:srgbClr val="006699"/>
                </a:solidFill>
                <a:latin typeface="Helvetica" pitchFamily="2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319447EE-770B-4239-87AE-891B3223C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6267CC3E-EC1E-46E0-9E0F-27020BA348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900238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/>
              <a:t>Chapter 1:  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2CEB20E3-5741-425B-8E23-5A7CB7B0B6E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6338" y="195263"/>
            <a:ext cx="7342187" cy="576262"/>
          </a:xfrm>
        </p:spPr>
        <p:txBody>
          <a:bodyPr/>
          <a:lstStyle/>
          <a:p>
            <a:pPr eaLnBrk="1" hangingPunct="1"/>
            <a:r>
              <a:rPr lang="en-US" altLang="en-US"/>
              <a:t>Defining Operating Systems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BA616C95-31EB-4384-984E-E8D92B883E1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55650" y="1028700"/>
            <a:ext cx="7441293" cy="4196443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r>
              <a:rPr lang="en-US" altLang="en-US" sz="2400" dirty="0" smtClean="0"/>
              <a:t>The term </a:t>
            </a:r>
            <a:r>
              <a:rPr lang="en-US" altLang="en-US" sz="2400" dirty="0"/>
              <a:t>OS covers many roles</a:t>
            </a:r>
          </a:p>
          <a:p>
            <a:pPr lvl="1"/>
            <a:r>
              <a:rPr lang="en-US" altLang="en-US" sz="2400" dirty="0"/>
              <a:t>Because of myriad designs and uses of OSes</a:t>
            </a:r>
          </a:p>
          <a:p>
            <a:pPr lvl="1"/>
            <a:r>
              <a:rPr lang="en-US" altLang="en-US" sz="2400" dirty="0"/>
              <a:t>Present in toasters through ships, spacecraft, game machines, TVs and industrial control systems</a:t>
            </a:r>
          </a:p>
          <a:p>
            <a:pPr lvl="1"/>
            <a:r>
              <a:rPr lang="en-US" altLang="en-US" sz="2400" dirty="0"/>
              <a:t>Born when fixed use computers for military became more general purpose and needed resource management and program control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en-US" sz="2400" dirty="0"/>
              <a:t>No universally accepted definition</a:t>
            </a:r>
          </a:p>
          <a:p>
            <a:r>
              <a:rPr lang="ja-JP" altLang="en-US" sz="2400" dirty="0"/>
              <a:t>“</a:t>
            </a:r>
            <a:r>
              <a:rPr lang="en-US" altLang="ja-JP" sz="2400" dirty="0"/>
              <a:t>Everything a vendor ships when you order an operating system</a:t>
            </a:r>
            <a:r>
              <a:rPr lang="ja-JP" altLang="en-US" sz="2400" dirty="0"/>
              <a:t>”</a:t>
            </a:r>
            <a:r>
              <a:rPr lang="en-US" altLang="ja-JP" sz="2400" dirty="0"/>
              <a:t> is a good approximation</a:t>
            </a:r>
          </a:p>
          <a:p>
            <a:pPr lvl="1"/>
            <a:r>
              <a:rPr lang="en-US" altLang="en-US" sz="2400" dirty="0"/>
              <a:t>But varies wildly</a:t>
            </a:r>
          </a:p>
          <a:p>
            <a:r>
              <a:rPr lang="en-US" altLang="ja-JP" sz="2400" dirty="0" smtClean="0"/>
              <a:t>A more common definition: </a:t>
            </a:r>
            <a:r>
              <a:rPr lang="ja-JP" altLang="en-US" sz="2400" dirty="0" smtClean="0"/>
              <a:t>“</a:t>
            </a:r>
            <a:r>
              <a:rPr lang="en-US" altLang="ja-JP" sz="2400" dirty="0"/>
              <a:t>The one program running at all times on the computer</a:t>
            </a:r>
            <a:r>
              <a:rPr lang="ja-JP" altLang="en-US" sz="2400" dirty="0"/>
              <a:t>”</a:t>
            </a:r>
            <a:r>
              <a:rPr lang="en-US" altLang="ja-JP" sz="2400" dirty="0"/>
              <a:t> is the </a:t>
            </a:r>
            <a:r>
              <a:rPr lang="en-US" altLang="ja-JP" sz="2400" b="1" dirty="0">
                <a:solidFill>
                  <a:srgbClr val="FF0000"/>
                </a:solidFill>
                <a:latin typeface="+mj-lt"/>
              </a:rPr>
              <a:t>kernel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, </a:t>
            </a:r>
            <a:r>
              <a:rPr lang="en-US" altLang="ja-JP" sz="2400" dirty="0"/>
              <a:t>part of the </a:t>
            </a:r>
            <a:r>
              <a:rPr lang="en-US" altLang="ja-JP" sz="2400" dirty="0" smtClean="0"/>
              <a:t>OS</a:t>
            </a:r>
            <a:endParaRPr lang="en-US" altLang="ja-JP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4ED09A12-D842-4736-945B-046894987E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26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Operating Sy</a:t>
            </a:r>
            <a:r>
              <a:rPr kumimoji="1" lang="en-US" altLang="en-US" dirty="0"/>
              <a:t>st</a:t>
            </a:r>
            <a:r>
              <a:rPr lang="en-US" altLang="en-US" dirty="0"/>
              <a:t>em Definition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7BF6D041-5778-4E18-B7CE-FFE8B9C424A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84225" y="1247775"/>
            <a:ext cx="7989661" cy="4728482"/>
          </a:xfrm>
        </p:spPr>
        <p:txBody>
          <a:bodyPr/>
          <a:lstStyle/>
          <a:p>
            <a:r>
              <a:rPr lang="en-US" altLang="ja-JP" sz="2400" dirty="0" smtClean="0"/>
              <a:t>Everything </a:t>
            </a:r>
            <a:r>
              <a:rPr lang="en-US" altLang="ja-JP" sz="2400" dirty="0"/>
              <a:t>else is either</a:t>
            </a:r>
          </a:p>
          <a:p>
            <a:pPr lvl="1"/>
            <a:r>
              <a:rPr lang="en-US" altLang="ja-JP" sz="2400" dirty="0"/>
              <a:t>A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system program</a:t>
            </a:r>
            <a:r>
              <a:rPr lang="en-US" altLang="ja-JP" sz="2400" b="1" dirty="0">
                <a:solidFill>
                  <a:srgbClr val="3366FF"/>
                </a:solidFill>
              </a:rPr>
              <a:t> </a:t>
            </a:r>
            <a:r>
              <a:rPr lang="en-US" altLang="ja-JP" sz="2400" dirty="0"/>
              <a:t>(ships with the </a:t>
            </a:r>
            <a:r>
              <a:rPr lang="en-US" altLang="ja-JP" sz="2400" dirty="0" smtClean="0"/>
              <a:t>OS, </a:t>
            </a:r>
            <a:r>
              <a:rPr lang="en-US" altLang="ja-JP" sz="2400" dirty="0"/>
              <a:t>but not part of the kernel) , or</a:t>
            </a:r>
          </a:p>
          <a:p>
            <a:pPr lvl="1"/>
            <a:r>
              <a:rPr lang="en-US" altLang="ja-JP" sz="2400" dirty="0"/>
              <a:t>An </a:t>
            </a:r>
            <a:r>
              <a:rPr lang="en-US" altLang="ja-JP" sz="2400" b="1" i="1" dirty="0">
                <a:solidFill>
                  <a:srgbClr val="006699"/>
                </a:solidFill>
                <a:latin typeface="+mj-lt"/>
              </a:rPr>
              <a:t>application program</a:t>
            </a:r>
            <a:r>
              <a:rPr lang="en-US" altLang="ja-JP" sz="2400" dirty="0"/>
              <a:t>, all programs not associated with the </a:t>
            </a:r>
            <a:r>
              <a:rPr lang="en-US" altLang="ja-JP" sz="2400" dirty="0" smtClean="0"/>
              <a:t>OS</a:t>
            </a:r>
            <a:endParaRPr lang="en-US" altLang="ja-JP" sz="2400" dirty="0"/>
          </a:p>
          <a:p>
            <a:r>
              <a:rPr lang="en-US" altLang="en-US" sz="2400" dirty="0"/>
              <a:t>Today’s OSes for general purpose and mobile computing also include </a:t>
            </a:r>
            <a:r>
              <a:rPr lang="en-US" altLang="en-US" sz="2400" b="1" i="1" dirty="0">
                <a:solidFill>
                  <a:srgbClr val="006699"/>
                </a:solidFill>
                <a:latin typeface="+mj-lt"/>
              </a:rPr>
              <a:t>middleware</a:t>
            </a:r>
            <a:r>
              <a:rPr lang="en-US" altLang="en-US" sz="2400" dirty="0"/>
              <a:t> – a set of software frameworks that provide </a:t>
            </a:r>
            <a:r>
              <a:rPr lang="en-US" altLang="en-US" sz="2400" dirty="0" smtClean="0"/>
              <a:t>additional </a:t>
            </a:r>
            <a:r>
              <a:rPr lang="en-US" altLang="en-US" sz="2400" dirty="0"/>
              <a:t>services to application developers such as databases, multimedia, graphics </a:t>
            </a:r>
          </a:p>
        </p:txBody>
      </p:sp>
    </p:spTree>
    <p:extLst>
      <p:ext uri="{BB962C8B-B14F-4D97-AF65-F5344CB8AC3E}">
        <p14:creationId xmlns:p14="http://schemas.microsoft.com/office/powerpoint/2010/main" val="235237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92100" y="2897302"/>
            <a:ext cx="8813800" cy="1063396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Overview of Computer System Structure </a:t>
            </a:r>
          </a:p>
        </p:txBody>
      </p:sp>
    </p:spTree>
    <p:extLst>
      <p:ext uri="{BB962C8B-B14F-4D97-AF65-F5344CB8AC3E}">
        <p14:creationId xmlns:p14="http://schemas.microsoft.com/office/powerpoint/2010/main" val="81815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E0E04BB2-CAE4-47E7-A8ED-B827B1313F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68363" y="214313"/>
            <a:ext cx="7639050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Organization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1233488"/>
            <a:ext cx="7639050" cy="4530725"/>
          </a:xfrm>
        </p:spPr>
        <p:txBody>
          <a:bodyPr/>
          <a:lstStyle/>
          <a:p>
            <a:r>
              <a:rPr lang="en-US" altLang="en-US" sz="2000" dirty="0"/>
              <a:t>Computer-system operation</a:t>
            </a:r>
          </a:p>
          <a:p>
            <a:pPr lvl="1"/>
            <a:r>
              <a:rPr lang="en-US" altLang="en-US" sz="2000" dirty="0"/>
              <a:t>One or more CPUs, device controllers connect through common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bus</a:t>
            </a:r>
            <a:r>
              <a:rPr lang="en-US" altLang="en-US" sz="2000" dirty="0"/>
              <a:t> providing access to shared memory</a:t>
            </a:r>
          </a:p>
          <a:p>
            <a:pPr lvl="1"/>
            <a:r>
              <a:rPr lang="en-US" altLang="en-US" sz="2000" dirty="0">
                <a:solidFill>
                  <a:srgbClr val="FF0000"/>
                </a:solidFill>
              </a:rPr>
              <a:t>Concurrent </a:t>
            </a:r>
            <a:r>
              <a:rPr lang="en-US" altLang="en-US" sz="2000" dirty="0"/>
              <a:t>execution of CPUs and devices competing for memory cycles</a:t>
            </a:r>
          </a:p>
          <a:p>
            <a:pPr lvl="1"/>
            <a:endParaRPr lang="en-US" altLang="en-US" dirty="0"/>
          </a:p>
        </p:txBody>
      </p:sp>
      <p:pic>
        <p:nvPicPr>
          <p:cNvPr id="20484" name="Picture 2">
            <a:extLst>
              <a:ext uri="{FF2B5EF4-FFF2-40B4-BE49-F238E27FC236}">
                <a16:creationId xmlns:a16="http://schemas.microsoft.com/office/drawing/2014/main" id="{D0CB787C-9399-460E-B386-5CC6E6714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088" y="3098800"/>
            <a:ext cx="6216650" cy="303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>
            <a:extLst>
              <a:ext uri="{FF2B5EF4-FFF2-40B4-BE49-F238E27FC236}">
                <a16:creationId xmlns:a16="http://schemas.microsoft.com/office/drawing/2014/main" id="{80D2F35F-C53D-47E7-B577-3884591241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2250"/>
            <a:ext cx="8015288" cy="576263"/>
          </a:xfrm>
        </p:spPr>
        <p:txBody>
          <a:bodyPr/>
          <a:lstStyle/>
          <a:p>
            <a:r>
              <a:rPr lang="en-US" altLang="en-US"/>
              <a:t>PC Motherboard</a:t>
            </a:r>
          </a:p>
        </p:txBody>
      </p:sp>
      <p:pic>
        <p:nvPicPr>
          <p:cNvPr id="58371" name="Picture 5">
            <a:extLst>
              <a:ext uri="{FF2B5EF4-FFF2-40B4-BE49-F238E27FC236}">
                <a16:creationId xmlns:a16="http://schemas.microsoft.com/office/drawing/2014/main" id="{5878A734-D8F6-4F7D-8433-2C96A52E7C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20738" y="1046163"/>
            <a:ext cx="6867525" cy="5349875"/>
          </a:xfrm>
          <a:noFill/>
        </p:spPr>
      </p:pic>
    </p:spTree>
    <p:extLst>
      <p:ext uri="{BB962C8B-B14F-4D97-AF65-F5344CB8AC3E}">
        <p14:creationId xmlns:p14="http://schemas.microsoft.com/office/powerpoint/2010/main" val="193012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A633364A-2762-4B99-8AB9-6D18C2AFCC6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5825" y="220663"/>
            <a:ext cx="7605713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Computer-System Operation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0864A599-FF25-49B5-8AA3-7045B629D1D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7390099" cy="4528334"/>
          </a:xfrm>
        </p:spPr>
        <p:txBody>
          <a:bodyPr/>
          <a:lstStyle/>
          <a:p>
            <a:r>
              <a:rPr lang="en-US" altLang="en-US" sz="2400" dirty="0"/>
              <a:t>I/O devices and the CPU can execute concurrently</a:t>
            </a:r>
            <a:endParaRPr lang="en-US" altLang="en-US" sz="1000" dirty="0"/>
          </a:p>
          <a:p>
            <a:pPr lvl="1"/>
            <a:r>
              <a:rPr lang="en-US" altLang="en-US" sz="2400" dirty="0"/>
              <a:t>Each </a:t>
            </a:r>
            <a:r>
              <a:rPr lang="en-US" altLang="en-US" sz="2400" dirty="0">
                <a:solidFill>
                  <a:srgbClr val="0000FF"/>
                </a:solidFill>
              </a:rPr>
              <a:t>device controller </a:t>
            </a:r>
            <a:r>
              <a:rPr lang="en-US" altLang="en-US" sz="2400" dirty="0"/>
              <a:t>is in charge of a particular device type</a:t>
            </a:r>
            <a:endParaRPr lang="en-US" altLang="en-US" sz="1000" dirty="0"/>
          </a:p>
          <a:p>
            <a:pPr lvl="1"/>
            <a:r>
              <a:rPr lang="en-US" altLang="en-US" sz="2400" dirty="0"/>
              <a:t>Each device controller has a local buffer</a:t>
            </a:r>
          </a:p>
          <a:p>
            <a:pPr lvl="1"/>
            <a:r>
              <a:rPr lang="en-US" altLang="en-US" sz="2400" dirty="0"/>
              <a:t>Each device controller type has an </a:t>
            </a:r>
            <a:r>
              <a:rPr lang="en-US" altLang="en-US" sz="2400" dirty="0" smtClean="0"/>
              <a:t>OS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</a:t>
            </a:r>
            <a:r>
              <a:rPr lang="en-US" altLang="en-US" sz="2400" dirty="0"/>
              <a:t> to manage it</a:t>
            </a:r>
            <a:endParaRPr lang="en-US" altLang="en-US" sz="1000" dirty="0"/>
          </a:p>
          <a:p>
            <a:r>
              <a:rPr lang="en-US" altLang="en-US" sz="2400" dirty="0" smtClean="0"/>
              <a:t>I/O </a:t>
            </a:r>
            <a:r>
              <a:rPr lang="en-US" altLang="en-US" sz="2400" dirty="0"/>
              <a:t>is from the device to local buffer of </a:t>
            </a:r>
            <a:r>
              <a:rPr lang="en-US" altLang="en-US" sz="2400" dirty="0" smtClean="0"/>
              <a:t>controller</a:t>
            </a:r>
          </a:p>
          <a:p>
            <a:r>
              <a:rPr lang="en-US" altLang="en-US" sz="2400" dirty="0" smtClean="0"/>
              <a:t>Device controller informs CPU that it has finished its operation by causing an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interrupt</a:t>
            </a:r>
          </a:p>
          <a:p>
            <a:r>
              <a:rPr lang="en-US" altLang="en-US" sz="2400" dirty="0" smtClean="0"/>
              <a:t>CPU moves data from/to main memory to/from local buffers</a:t>
            </a:r>
            <a:endParaRPr lang="en-US" altLang="en-US" sz="1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841A5330-A3BD-455B-BFA0-989239098C1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46150" y="195263"/>
            <a:ext cx="7591425" cy="576262"/>
          </a:xfrm>
        </p:spPr>
        <p:txBody>
          <a:bodyPr/>
          <a:lstStyle/>
          <a:p>
            <a:pPr eaLnBrk="1" hangingPunct="1"/>
            <a:r>
              <a:rPr lang="en-US" altLang="en-US"/>
              <a:t>Common Functions of Interrupts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0A1B0CF6-F08B-4A61-B0A6-715F5ED6B8E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993492" cy="4385114"/>
          </a:xfrm>
        </p:spPr>
        <p:txBody>
          <a:bodyPr/>
          <a:lstStyle/>
          <a:p>
            <a:r>
              <a:rPr lang="en-US" altLang="en-US" sz="2400" dirty="0"/>
              <a:t>Interrupt transfers control to the interrupt service routine generally, through the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vector</a:t>
            </a:r>
            <a:r>
              <a:rPr lang="en-US" altLang="en-US" sz="2400" dirty="0"/>
              <a:t>, which contains the addresses of all the service routines</a:t>
            </a:r>
            <a:endParaRPr lang="en-US" altLang="en-US" sz="1000" dirty="0"/>
          </a:p>
          <a:p>
            <a:r>
              <a:rPr lang="en-US" altLang="en-US" sz="2400" dirty="0"/>
              <a:t>Interrupt architecture must save the address of the interrupted instruction</a:t>
            </a:r>
            <a:endParaRPr lang="en-US" altLang="en-US" sz="1000" i="1" dirty="0"/>
          </a:p>
          <a:p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 </a:t>
            </a:r>
            <a:r>
              <a:rPr lang="en-US" altLang="en-US" sz="2400" dirty="0"/>
              <a:t>is a software-generated interrupt caused either by an error or a user request</a:t>
            </a:r>
            <a:endParaRPr lang="en-US" altLang="en-US" sz="1000" dirty="0"/>
          </a:p>
          <a:p>
            <a:r>
              <a:rPr lang="en-US" altLang="en-US" sz="2400" dirty="0" smtClean="0"/>
              <a:t>Modern </a:t>
            </a:r>
            <a:r>
              <a:rPr lang="en-US" altLang="en-US" sz="2400" dirty="0" smtClean="0"/>
              <a:t>OS is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interrupt-driven</a:t>
            </a:r>
            <a:endParaRPr lang="en-US" altLang="en-US" sz="2400" b="1" dirty="0">
              <a:solidFill>
                <a:srgbClr val="006699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7A8E0AFA-01CE-41D2-B83F-9F7243CE8C2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526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Interrupt Timeline</a:t>
            </a:r>
          </a:p>
        </p:txBody>
      </p:sp>
      <p:pic>
        <p:nvPicPr>
          <p:cNvPr id="26627" name="Picture 2">
            <a:extLst>
              <a:ext uri="{FF2B5EF4-FFF2-40B4-BE49-F238E27FC236}">
                <a16:creationId xmlns:a16="http://schemas.microsoft.com/office/drawing/2014/main" id="{41B33145-E046-43DB-9C9B-4E671F3D1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563" y="1908175"/>
            <a:ext cx="8355012" cy="364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749E83DD-FDA1-45E4-88D0-BF9195BD722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3625" y="-57150"/>
            <a:ext cx="7515225" cy="844550"/>
          </a:xfrm>
        </p:spPr>
        <p:txBody>
          <a:bodyPr/>
          <a:lstStyle/>
          <a:p>
            <a:pPr eaLnBrk="1" hangingPunct="1"/>
            <a:r>
              <a:rPr lang="en-US" altLang="en-US"/>
              <a:t>Interrupt Handling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DD3C56CA-14C9-45EF-B0B3-BE810695D0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9"/>
            <a:ext cx="6609234" cy="4192621"/>
          </a:xfrm>
        </p:spPr>
        <p:txBody>
          <a:bodyPr/>
          <a:lstStyle/>
          <a:p>
            <a:r>
              <a:rPr lang="en-US" altLang="en-US" sz="2400" dirty="0"/>
              <a:t>The </a:t>
            </a:r>
            <a:r>
              <a:rPr lang="en-US" altLang="en-US" sz="2400" dirty="0" smtClean="0"/>
              <a:t>OS preserves </a:t>
            </a:r>
            <a:r>
              <a:rPr lang="en-US" altLang="en-US" sz="2400" dirty="0"/>
              <a:t>the state of the CPU by storing the registers and the program counter</a:t>
            </a:r>
          </a:p>
          <a:p>
            <a:r>
              <a:rPr lang="en-US" altLang="en-US" sz="2400" dirty="0"/>
              <a:t>Determines which type of interrupt has occurred</a:t>
            </a:r>
            <a:r>
              <a:rPr lang="en-US" altLang="en-US" sz="2400" dirty="0" smtClean="0"/>
              <a:t>: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polling</a:t>
            </a:r>
          </a:p>
          <a:p>
            <a:pPr lvl="1"/>
            <a:r>
              <a:rPr lang="en-US" altLang="en-US" sz="2400" b="1" dirty="0">
                <a:solidFill>
                  <a:srgbClr val="3366FF"/>
                </a:solidFill>
              </a:rPr>
              <a:t>vectored</a:t>
            </a:r>
            <a:r>
              <a:rPr lang="en-US" altLang="en-US" sz="2400" dirty="0"/>
              <a:t> interrupt </a:t>
            </a:r>
            <a:r>
              <a:rPr lang="en-US" altLang="en-US" sz="2400" dirty="0" smtClean="0"/>
              <a:t>system</a:t>
            </a:r>
            <a:endParaRPr lang="en-US" altLang="en-US" sz="2400" dirty="0"/>
          </a:p>
          <a:p>
            <a:r>
              <a:rPr lang="en-US" altLang="en-US" sz="2400" dirty="0"/>
              <a:t>Separate segments of code determine what action should be taken for each type of </a:t>
            </a:r>
            <a:r>
              <a:rPr lang="en-US" altLang="en-US" sz="2400" dirty="0" smtClean="0"/>
              <a:t>interrupt</a:t>
            </a:r>
          </a:p>
          <a:p>
            <a:pPr marL="685800" lvl="2" indent="-342900">
              <a:buClr>
                <a:srgbClr val="993300"/>
              </a:buClr>
              <a:buFont typeface="Wingdings" panose="05000000000000000000" pitchFamily="2" charset="2"/>
              <a:buChar char="§"/>
            </a:pPr>
            <a:r>
              <a:rPr lang="en-US" altLang="en-US" sz="2400" dirty="0"/>
              <a:t>interrupt service routine</a:t>
            </a:r>
          </a:p>
          <a:p>
            <a:endParaRPr lang="en-US" alt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776E12C-0A8F-49FF-8988-D53352F14B9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3200"/>
            <a:ext cx="8034338" cy="576263"/>
          </a:xfrm>
        </p:spPr>
        <p:txBody>
          <a:bodyPr/>
          <a:lstStyle/>
          <a:p>
            <a:pPr eaLnBrk="1" hangingPunct="1"/>
            <a:r>
              <a:rPr lang="en-US" altLang="en-US"/>
              <a:t>Chapter 1: Introduction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D002EA22-F1BB-4F36-8EAD-4A3CBBBFD93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sz="2000" dirty="0"/>
              <a:t>What Operating Systems Do</a:t>
            </a:r>
          </a:p>
          <a:p>
            <a:r>
              <a:rPr lang="en-US" altLang="en-US" sz="2000" dirty="0"/>
              <a:t>Computer-System Organization</a:t>
            </a:r>
          </a:p>
          <a:p>
            <a:r>
              <a:rPr lang="en-US" altLang="en-US" sz="2000" dirty="0"/>
              <a:t>Computer-System Architecture</a:t>
            </a:r>
          </a:p>
          <a:p>
            <a:r>
              <a:rPr lang="en-US" altLang="en-US" sz="2000" dirty="0"/>
              <a:t>Operating-System Operations</a:t>
            </a:r>
          </a:p>
          <a:p>
            <a:r>
              <a:rPr lang="en-US" altLang="en-US" sz="2000" dirty="0"/>
              <a:t>Resource Management</a:t>
            </a:r>
          </a:p>
          <a:p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Security and Protection</a:t>
            </a:r>
          </a:p>
          <a:p>
            <a:r>
              <a:rPr lang="en-US" altLang="en-US" sz="2000" dirty="0"/>
              <a:t>Virtualization</a:t>
            </a:r>
          </a:p>
          <a:p>
            <a:r>
              <a:rPr lang="en-US" altLang="en-US" sz="2000" dirty="0" smtClean="0">
                <a:solidFill>
                  <a:schemeClr val="bg1">
                    <a:lumMod val="75000"/>
                  </a:schemeClr>
                </a:solidFill>
              </a:rPr>
              <a:t>Kernel 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Data Structures</a:t>
            </a:r>
          </a:p>
          <a:p>
            <a:r>
              <a:rPr lang="en-US" altLang="en-US" sz="2000" dirty="0"/>
              <a:t>Computing Environments</a:t>
            </a:r>
          </a:p>
          <a:p>
            <a:r>
              <a:rPr lang="en-US" altLang="en-US" sz="2000" dirty="0" smtClean="0"/>
              <a:t>Free </a:t>
            </a:r>
            <a:r>
              <a:rPr lang="en-US" altLang="en-US" sz="2000" dirty="0"/>
              <a:t>and Open-Source Operating Systems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0378DBB6-3E76-4D5D-BCF4-7322E5DC03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116888" cy="576262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Interrupt-driven </a:t>
            </a:r>
            <a:r>
              <a:rPr lang="en-US" altLang="en-US" dirty="0"/>
              <a:t>I/O Cycle</a:t>
            </a:r>
          </a:p>
        </p:txBody>
      </p:sp>
      <p:pic>
        <p:nvPicPr>
          <p:cNvPr id="32771" name="Picture 3">
            <a:extLst>
              <a:ext uri="{FF2B5EF4-FFF2-40B4-BE49-F238E27FC236}">
                <a16:creationId xmlns:a16="http://schemas.microsoft.com/office/drawing/2014/main" id="{E86048AC-75FB-4CAE-AB8A-81F852B95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738" y="1179513"/>
            <a:ext cx="5084762" cy="501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/>
              <a:t>I/O Structure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195101" cy="449027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Two methods for handling I/O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>
                <a:solidFill>
                  <a:srgbClr val="FF0000"/>
                </a:solidFill>
              </a:rPr>
              <a:t>Synchronous</a:t>
            </a:r>
            <a:r>
              <a:rPr lang="en-US" altLang="en-US" sz="2400" dirty="0" smtClean="0"/>
              <a:t>: After </a:t>
            </a:r>
            <a:r>
              <a:rPr lang="en-US" altLang="en-US" sz="2400" dirty="0"/>
              <a:t>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only upon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>
                <a:solidFill>
                  <a:srgbClr val="FF0000"/>
                </a:solidFill>
              </a:rPr>
              <a:t>Asynchronous</a:t>
            </a:r>
            <a:r>
              <a:rPr lang="en-US" altLang="en-US" sz="2400" dirty="0" smtClean="0"/>
              <a:t>: After </a:t>
            </a:r>
            <a:r>
              <a:rPr lang="en-US" altLang="en-US" sz="2400" dirty="0"/>
              <a:t>I/O starts, control returns to user program </a:t>
            </a:r>
            <a:r>
              <a:rPr lang="en-US" altLang="en-US" sz="2400" dirty="0">
                <a:solidFill>
                  <a:srgbClr val="0000FF"/>
                </a:solidFill>
              </a:rPr>
              <a:t>without waiting </a:t>
            </a:r>
            <a:r>
              <a:rPr lang="en-US" altLang="en-US" sz="2400" dirty="0"/>
              <a:t>for I/O completion</a:t>
            </a:r>
          </a:p>
        </p:txBody>
      </p:sp>
    </p:spTree>
    <p:extLst>
      <p:ext uri="{BB962C8B-B14F-4D97-AF65-F5344CB8AC3E}">
        <p14:creationId xmlns:p14="http://schemas.microsoft.com/office/powerpoint/2010/main" val="1570063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BBC952A8-C6F2-4247-AAA6-A0FD865283B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2725"/>
            <a:ext cx="80994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I/O Structure </a:t>
            </a:r>
            <a:r>
              <a:rPr lang="en-US" altLang="en-US"/>
              <a:t>(Cont.)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B40AB73B-055F-4D5D-997B-F04836742E4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95351" y="1244600"/>
            <a:ext cx="7202048" cy="452823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dirty="0" smtClean="0"/>
              <a:t>Synchronous I/O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instruction idles the CPU until the next interrupt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Wait loop (contention for memory access)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At most one I/O request is outstanding at a time, no simultaneous I/O processing</a:t>
            </a:r>
          </a:p>
          <a:p>
            <a:pPr>
              <a:lnSpc>
                <a:spcPct val="90000"/>
              </a:lnSpc>
            </a:pPr>
            <a:r>
              <a:rPr lang="en-US" altLang="en-US" sz="2000" dirty="0" smtClean="0"/>
              <a:t>Asynchronous I/O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00FF"/>
                </a:solidFill>
                <a:latin typeface="+mj-lt"/>
              </a:rPr>
              <a:t>System call </a:t>
            </a:r>
            <a:r>
              <a:rPr lang="en-US" altLang="en-US" sz="2000" dirty="0"/>
              <a:t>– request to the OS to allow user to wait for I/O completion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Device-status table </a:t>
            </a:r>
            <a:r>
              <a:rPr lang="en-US" altLang="en-US" sz="2000" dirty="0"/>
              <a:t>contains entry for each I/O device indicating its type, address, and state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OS indexes into I/O device table to determine device status and to modify table entry to include interrupt</a:t>
            </a:r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2144488" y="2888119"/>
            <a:ext cx="511628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Storage Structure</a:t>
            </a:r>
          </a:p>
        </p:txBody>
      </p:sp>
    </p:spTree>
    <p:extLst>
      <p:ext uri="{BB962C8B-B14F-4D97-AF65-F5344CB8AC3E}">
        <p14:creationId xmlns:p14="http://schemas.microsoft.com/office/powerpoint/2010/main" val="26530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Structure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43002"/>
            <a:ext cx="6744624" cy="4393640"/>
          </a:xfrm>
        </p:spPr>
        <p:txBody>
          <a:bodyPr/>
          <a:lstStyle/>
          <a:p>
            <a:r>
              <a:rPr lang="en-US" altLang="en-US" sz="2400" dirty="0"/>
              <a:t>Main memory – </a:t>
            </a:r>
            <a:r>
              <a:rPr lang="en-US" altLang="en-US" sz="2400" dirty="0" smtClean="0"/>
              <a:t>the only </a:t>
            </a:r>
            <a:r>
              <a:rPr lang="en-US" altLang="en-US" sz="2400" dirty="0"/>
              <a:t>large storage media that the CPU can access </a:t>
            </a:r>
            <a:r>
              <a:rPr lang="en-US" altLang="en-US" sz="2400" dirty="0" smtClean="0"/>
              <a:t>directly</a:t>
            </a:r>
          </a:p>
          <a:p>
            <a:pPr lvl="1"/>
            <a:r>
              <a:rPr lang="en-US" altLang="en-US" sz="2000" b="1" dirty="0" smtClean="0">
                <a:solidFill>
                  <a:srgbClr val="006699"/>
                </a:solidFill>
                <a:latin typeface="+mj-lt"/>
              </a:rPr>
              <a:t>Random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access</a:t>
            </a:r>
          </a:p>
          <a:p>
            <a:pPr lvl="1"/>
            <a:r>
              <a:rPr lang="en-US" altLang="en-US" sz="2000" dirty="0"/>
              <a:t>Typically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volatile</a:t>
            </a:r>
          </a:p>
          <a:p>
            <a:pPr lvl="1"/>
            <a:r>
              <a:rPr lang="en-US" altLang="en-US" sz="2000" dirty="0"/>
              <a:t>Typically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random-access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memory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in the form of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Dynamic Random-access Memory (DRAM)</a:t>
            </a:r>
          </a:p>
          <a:p>
            <a:r>
              <a:rPr lang="en-US" altLang="en-US" sz="2400" dirty="0"/>
              <a:t>Secondary storage – extension of main memory that provides large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nonvolatile </a:t>
            </a:r>
            <a:r>
              <a:rPr lang="en-US" altLang="en-US" sz="2400" dirty="0"/>
              <a:t>storage capacity</a:t>
            </a:r>
          </a:p>
        </p:txBody>
      </p:sp>
    </p:spTree>
    <p:extLst>
      <p:ext uri="{BB962C8B-B14F-4D97-AF65-F5344CB8AC3E}">
        <p14:creationId xmlns:p14="http://schemas.microsoft.com/office/powerpoint/2010/main" val="1975106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764AC02E-E41F-46F8-AB7D-B5616F48344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08037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Storage Structure (Cont.)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2A855027-4195-4654-9750-3AA93B73284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9455"/>
            <a:ext cx="6905398" cy="4441370"/>
          </a:xfrm>
        </p:spPr>
        <p:txBody>
          <a:bodyPr/>
          <a:lstStyle/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Hard Disk Drives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HDD</a:t>
            </a:r>
            <a:r>
              <a:rPr lang="en-US" altLang="en-US" sz="2000" dirty="0"/>
              <a:t>) – rigid metal or glass platters covered with magnetic recording material </a:t>
            </a:r>
          </a:p>
          <a:p>
            <a:pPr lvl="1"/>
            <a:r>
              <a:rPr lang="en-US" altLang="en-US" sz="2000" dirty="0"/>
              <a:t>Disk surface is logically divided into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tracks</a:t>
            </a:r>
            <a:r>
              <a:rPr lang="en-US" altLang="en-US" sz="2000" dirty="0"/>
              <a:t>, which are subdivided into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sectors</a:t>
            </a:r>
          </a:p>
          <a:p>
            <a:pPr lvl="1"/>
            <a:r>
              <a:rPr lang="en-US" altLang="en-US" sz="2000" dirty="0"/>
              <a:t>The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disk controller </a:t>
            </a:r>
            <a:r>
              <a:rPr lang="en-US" altLang="en-US" sz="2000" dirty="0"/>
              <a:t>determines the logical interaction between the device and the computer 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Non-volatile memory</a:t>
            </a:r>
            <a:r>
              <a:rPr lang="en-US" altLang="en-US" dirty="0"/>
              <a:t>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NVM</a:t>
            </a:r>
            <a:r>
              <a:rPr lang="en-US" altLang="en-US" sz="2000" dirty="0"/>
              <a:t>)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 </a:t>
            </a:r>
            <a:r>
              <a:rPr lang="en-US" altLang="en-US" sz="2000" dirty="0" smtClean="0"/>
              <a:t>devices – </a:t>
            </a:r>
            <a:r>
              <a:rPr lang="en-US" altLang="en-US" sz="2000" dirty="0"/>
              <a:t>faster than hard disks, nonvolatile</a:t>
            </a:r>
          </a:p>
          <a:p>
            <a:pPr lvl="1"/>
            <a:r>
              <a:rPr lang="en-US" altLang="en-US" sz="2000" dirty="0"/>
              <a:t>Various technologies</a:t>
            </a:r>
          </a:p>
          <a:p>
            <a:pPr lvl="1"/>
            <a:r>
              <a:rPr lang="en-US" altLang="en-US" sz="2000" dirty="0"/>
              <a:t>Becoming more popular as capacity and performance increases, price drops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3">
            <a:extLst>
              <a:ext uri="{FF2B5EF4-FFF2-40B4-BE49-F238E27FC236}">
                <a16:creationId xmlns:a16="http://schemas.microsoft.com/office/drawing/2014/main" id="{9399C31D-3B45-4819-86D3-3562EEC744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47738" y="203200"/>
            <a:ext cx="7851775" cy="576263"/>
          </a:xfrm>
        </p:spPr>
        <p:txBody>
          <a:bodyPr/>
          <a:lstStyle/>
          <a:p>
            <a:r>
              <a:rPr lang="en-US" altLang="en-US" sz="3000"/>
              <a:t>Storage Definitions and Notation Review</a:t>
            </a:r>
          </a:p>
        </p:txBody>
      </p:sp>
      <p:pic>
        <p:nvPicPr>
          <p:cNvPr id="38915" name="Picture 3">
            <a:extLst>
              <a:ext uri="{FF2B5EF4-FFF2-40B4-BE49-F238E27FC236}">
                <a16:creationId xmlns:a16="http://schemas.microsoft.com/office/drawing/2014/main" id="{7CEF2D5C-E937-4516-898C-4034833D2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738" y="1079500"/>
            <a:ext cx="73533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0AC8D8D-292B-2943-B449-B924F9BB88F3}"/>
              </a:ext>
            </a:extLst>
          </p:cNvPr>
          <p:cNvSpPr/>
          <p:nvPr/>
        </p:nvSpPr>
        <p:spPr bwMode="auto">
          <a:xfrm>
            <a:off x="465274" y="1079500"/>
            <a:ext cx="8499821" cy="4953000"/>
          </a:xfrm>
          <a:prstGeom prst="rect">
            <a:avLst/>
          </a:prstGeom>
          <a:solidFill>
            <a:srgbClr val="CEEBFA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>
              <a:defRPr/>
            </a:pPr>
            <a:r>
              <a:rPr lang="en-US" sz="1600" dirty="0"/>
              <a:t> The basic unit of computer storage is the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bit</a:t>
            </a:r>
            <a:r>
              <a:rPr lang="en-US" sz="1600" dirty="0"/>
              <a:t>. A bit can contain one of two</a:t>
            </a:r>
          </a:p>
          <a:p>
            <a:pPr>
              <a:defRPr/>
            </a:pPr>
            <a:r>
              <a:rPr lang="en-US" sz="1600" dirty="0"/>
              <a:t>values, 0 and 1. All other storage in a computer is based on collections of bits.</a:t>
            </a:r>
          </a:p>
          <a:p>
            <a:pPr>
              <a:defRPr/>
            </a:pPr>
            <a:r>
              <a:rPr lang="en-US" sz="1600" dirty="0"/>
              <a:t>Given enough bits, it is amazing how many things a computer can represent:</a:t>
            </a:r>
          </a:p>
          <a:p>
            <a:pPr>
              <a:defRPr/>
            </a:pPr>
            <a:r>
              <a:rPr lang="en-US" sz="1600" dirty="0"/>
              <a:t>numbers, letters, images, movies, sounds, documents, and programs, to name</a:t>
            </a:r>
          </a:p>
          <a:p>
            <a:pPr>
              <a:defRPr/>
            </a:pPr>
            <a:r>
              <a:rPr lang="en-US" sz="1600" dirty="0"/>
              <a:t>a few.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byte</a:t>
            </a:r>
            <a:r>
              <a:rPr lang="en-US" sz="1600" dirty="0"/>
              <a:t> is 8 bits, and on most computers it is the smallest convenient</a:t>
            </a:r>
          </a:p>
          <a:p>
            <a:pPr>
              <a:defRPr/>
            </a:pPr>
            <a:r>
              <a:rPr lang="en-US" sz="1600" dirty="0"/>
              <a:t>chunk of storage. For example, most computers don’t have an instruction to</a:t>
            </a:r>
          </a:p>
          <a:p>
            <a:pPr>
              <a:defRPr/>
            </a:pPr>
            <a:r>
              <a:rPr lang="en-US" sz="1600" dirty="0"/>
              <a:t>move a bit but do have one to move a byte. A less common term is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word</a:t>
            </a:r>
            <a:r>
              <a:rPr lang="en-US" sz="1600" dirty="0"/>
              <a:t>,</a:t>
            </a:r>
          </a:p>
          <a:p>
            <a:pPr>
              <a:defRPr/>
            </a:pPr>
            <a:r>
              <a:rPr lang="en-US" sz="1600" dirty="0"/>
              <a:t>which is a given computer architecture’s native unit of data. A word is made</a:t>
            </a:r>
          </a:p>
          <a:p>
            <a:pPr>
              <a:defRPr/>
            </a:pPr>
            <a:r>
              <a:rPr lang="en-US" sz="1600" dirty="0"/>
              <a:t>up of one or more bytes. For example, a computer that has 64-bit registers and</a:t>
            </a:r>
          </a:p>
          <a:p>
            <a:pPr>
              <a:defRPr/>
            </a:pPr>
            <a:r>
              <a:rPr lang="en-US" sz="1600" dirty="0"/>
              <a:t>64-bit memory addressing typically has 64-bit (8-byte) words. A computer</a:t>
            </a:r>
          </a:p>
          <a:p>
            <a:pPr>
              <a:defRPr/>
            </a:pPr>
            <a:r>
              <a:rPr lang="en-US" sz="1600" dirty="0"/>
              <a:t>executes many operations in its native word size rather than a byte at a time.</a:t>
            </a:r>
          </a:p>
          <a:p>
            <a:pPr>
              <a:defRPr/>
            </a:pPr>
            <a:endParaRPr lang="en-US" sz="1600" dirty="0"/>
          </a:p>
          <a:p>
            <a:pPr>
              <a:defRPr/>
            </a:pPr>
            <a:r>
              <a:rPr lang="en-US" sz="1600" dirty="0"/>
              <a:t>Computer storage, along with most computer throughput, is generally</a:t>
            </a:r>
          </a:p>
          <a:p>
            <a:pPr>
              <a:defRPr/>
            </a:pPr>
            <a:r>
              <a:rPr lang="en-US" sz="1600" dirty="0"/>
              <a:t>measured and manipulated in bytes and collections of bytes.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kilobyte</a:t>
            </a:r>
            <a:r>
              <a:rPr lang="en-US" sz="1600" dirty="0"/>
              <a:t>, or</a:t>
            </a:r>
          </a:p>
          <a:p>
            <a:pPr>
              <a:defRPr/>
            </a:pPr>
            <a:r>
              <a:rPr lang="en-US" sz="1600" dirty="0"/>
              <a:t>KB , is 1,024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megabyte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MB</a:t>
            </a:r>
            <a:r>
              <a:rPr lang="en-US" sz="1600" dirty="0"/>
              <a:t>, is 1,024</a:t>
            </a:r>
            <a:r>
              <a:rPr lang="en-US" sz="1600" baseline="30000" dirty="0"/>
              <a:t>2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gigabyte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GB</a:t>
            </a:r>
            <a:r>
              <a:rPr lang="en-US" sz="1600" dirty="0"/>
              <a:t>, is</a:t>
            </a:r>
          </a:p>
          <a:p>
            <a:pPr>
              <a:defRPr/>
            </a:pPr>
            <a:r>
              <a:rPr lang="en-US" sz="1600" dirty="0"/>
              <a:t>1,024</a:t>
            </a:r>
            <a:r>
              <a:rPr lang="en-US" sz="1600" baseline="30000" dirty="0"/>
              <a:t>3</a:t>
            </a:r>
            <a:r>
              <a:rPr lang="en-US" sz="1600" dirty="0"/>
              <a:t>  bytes;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terabyte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TB</a:t>
            </a:r>
            <a:r>
              <a:rPr lang="en-US" sz="1600" dirty="0"/>
              <a:t>, is 1,024</a:t>
            </a:r>
            <a:r>
              <a:rPr lang="en-US" sz="1600" baseline="30000" dirty="0"/>
              <a:t>4</a:t>
            </a:r>
            <a:r>
              <a:rPr lang="en-US" sz="1600" dirty="0"/>
              <a:t>  bytes; and a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petabyte</a:t>
            </a:r>
            <a:r>
              <a:rPr lang="en-US" sz="1600" dirty="0"/>
              <a:t>, or </a:t>
            </a:r>
            <a:r>
              <a:rPr kumimoji="1" lang="en-US" sz="1600" b="1" dirty="0">
                <a:solidFill>
                  <a:srgbClr val="006699"/>
                </a:solidFill>
                <a:latin typeface="+mj-lt"/>
              </a:rPr>
              <a:t>PB</a:t>
            </a:r>
            <a:r>
              <a:rPr lang="en-US" sz="1600" dirty="0"/>
              <a:t>, is 1,024</a:t>
            </a:r>
            <a:r>
              <a:rPr lang="en-US" sz="1600" baseline="30000" dirty="0"/>
              <a:t>5</a:t>
            </a:r>
          </a:p>
          <a:p>
            <a:pPr>
              <a:defRPr/>
            </a:pPr>
            <a:r>
              <a:rPr lang="en-US" sz="1600" dirty="0"/>
              <a:t>bytes. Computer manufacturers often round off these numbers and say that</a:t>
            </a:r>
          </a:p>
          <a:p>
            <a:pPr>
              <a:defRPr/>
            </a:pPr>
            <a:r>
              <a:rPr lang="en-US" sz="1600" dirty="0"/>
              <a:t>a megabyte is 1 million bytes and a gigabyte is 1 billion bytes. Networking</a:t>
            </a:r>
          </a:p>
          <a:p>
            <a:pPr>
              <a:defRPr/>
            </a:pPr>
            <a:r>
              <a:rPr lang="en-US" sz="1600" dirty="0"/>
              <a:t>measurements are an exception to this general rule; they are given in bits</a:t>
            </a:r>
          </a:p>
          <a:p>
            <a:pPr>
              <a:defRPr/>
            </a:pPr>
            <a:r>
              <a:rPr lang="en-US" sz="1600" dirty="0"/>
              <a:t>(because networks move data a bit at a time).</a:t>
            </a:r>
          </a:p>
          <a:p>
            <a:pPr>
              <a:defRPr/>
            </a:pPr>
            <a:endParaRPr lang="en-US" sz="1400" dirty="0">
              <a:latin typeface="Verdana" charset="0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60644225-21A8-4691-99DE-5A23AE5833A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76300" y="211138"/>
            <a:ext cx="7661275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 Hierarchy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D703547F-8757-4059-B0DB-0941113BB6D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49" y="1124628"/>
            <a:ext cx="8079133" cy="4530725"/>
          </a:xfrm>
        </p:spPr>
        <p:txBody>
          <a:bodyPr/>
          <a:lstStyle/>
          <a:p>
            <a:r>
              <a:rPr lang="en-US" altLang="en-US" sz="2400" dirty="0"/>
              <a:t>Storage systems organized in hierarchy</a:t>
            </a:r>
          </a:p>
          <a:p>
            <a:pPr lvl="1"/>
            <a:r>
              <a:rPr lang="en-US" altLang="en-US" sz="2400" dirty="0"/>
              <a:t>Speed</a:t>
            </a:r>
          </a:p>
          <a:p>
            <a:pPr lvl="1"/>
            <a:r>
              <a:rPr lang="en-US" altLang="en-US" sz="2400" dirty="0"/>
              <a:t>Cost</a:t>
            </a:r>
          </a:p>
          <a:p>
            <a:pPr lvl="1"/>
            <a:r>
              <a:rPr lang="en-US" altLang="en-US" sz="2400" dirty="0"/>
              <a:t>Volatility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Caching</a:t>
            </a:r>
            <a:r>
              <a:rPr lang="en-US" altLang="en-US" sz="2400" dirty="0"/>
              <a:t> – copying information into faster storage </a:t>
            </a:r>
            <a:r>
              <a:rPr lang="en-US" altLang="en-US" sz="2400" dirty="0" smtClean="0"/>
              <a:t>system</a:t>
            </a:r>
          </a:p>
          <a:p>
            <a:pPr lvl="1"/>
            <a:r>
              <a:rPr lang="en-US" altLang="en-US" sz="2400" dirty="0" smtClean="0"/>
              <a:t>Main </a:t>
            </a:r>
            <a:r>
              <a:rPr lang="en-US" altLang="en-US" sz="2400" dirty="0"/>
              <a:t>memory can be viewed as a cache for secondary storage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Device Driver </a:t>
            </a:r>
            <a:r>
              <a:rPr lang="en-US" altLang="en-US" sz="2400" dirty="0"/>
              <a:t>for each device controller to manage I/O</a:t>
            </a:r>
          </a:p>
          <a:p>
            <a:pPr lvl="1"/>
            <a:r>
              <a:rPr lang="en-US" altLang="en-US" sz="2400" dirty="0"/>
              <a:t>Provides uniform interface between controller and kernel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DC8143CB-221D-4E46-ACB1-F240385D001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98438"/>
            <a:ext cx="8126413" cy="576262"/>
          </a:xfrm>
        </p:spPr>
        <p:txBody>
          <a:bodyPr/>
          <a:lstStyle/>
          <a:p>
            <a:pPr eaLnBrk="1" hangingPunct="1"/>
            <a:r>
              <a:rPr lang="en-US" altLang="en-US"/>
              <a:t>Storage-Device Hierarchy</a:t>
            </a:r>
          </a:p>
        </p:txBody>
      </p:sp>
      <p:pic>
        <p:nvPicPr>
          <p:cNvPr id="41987" name="Picture 2">
            <a:extLst>
              <a:ext uri="{FF2B5EF4-FFF2-40B4-BE49-F238E27FC236}">
                <a16:creationId xmlns:a16="http://schemas.microsoft.com/office/drawing/2014/main" id="{96241ED2-B618-4D08-8846-8009538AC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613" y="1455738"/>
            <a:ext cx="7483475" cy="434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C0638B96-DF2B-4D8C-9A35-46ABC3264B5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5025" y="212725"/>
            <a:ext cx="7702550" cy="576263"/>
          </a:xfrm>
        </p:spPr>
        <p:txBody>
          <a:bodyPr/>
          <a:lstStyle/>
          <a:p>
            <a:r>
              <a:rPr lang="en-US" altLang="en-US"/>
              <a:t>How a Modern Computer Works</a:t>
            </a:r>
          </a:p>
        </p:txBody>
      </p:sp>
      <p:sp>
        <p:nvSpPr>
          <p:cNvPr id="44035" name="TextBox 3">
            <a:extLst>
              <a:ext uri="{FF2B5EF4-FFF2-40B4-BE49-F238E27FC236}">
                <a16:creationId xmlns:a16="http://schemas.microsoft.com/office/drawing/2014/main" id="{07234D76-D26C-4251-8F66-89C4244B1D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9456" y="5817671"/>
            <a:ext cx="35212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i="1" dirty="0">
                <a:solidFill>
                  <a:srgbClr val="FF0000"/>
                </a:solidFill>
                <a:latin typeface="Verdana" panose="020B0604030504040204" pitchFamily="34" charset="0"/>
              </a:rPr>
              <a:t>A von Neumann architecture</a:t>
            </a:r>
          </a:p>
        </p:txBody>
      </p:sp>
      <p:pic>
        <p:nvPicPr>
          <p:cNvPr id="44036" name="Picture 2">
            <a:extLst>
              <a:ext uri="{FF2B5EF4-FFF2-40B4-BE49-F238E27FC236}">
                <a16:creationId xmlns:a16="http://schemas.microsoft.com/office/drawing/2014/main" id="{BDD5B21A-1DF1-4FBF-8A3A-8CDE974C3C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205" y="1072880"/>
            <a:ext cx="5948501" cy="4744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166688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/>
              <a:t>Objectives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Describe the general organization of a computer system and the role of </a:t>
            </a:r>
            <a:r>
              <a:rPr lang="en-US" altLang="en-US" sz="2400" dirty="0">
                <a:solidFill>
                  <a:srgbClr val="0000FF"/>
                </a:solidFill>
              </a:rPr>
              <a:t>interrupts</a:t>
            </a:r>
          </a:p>
          <a:p>
            <a:r>
              <a:rPr lang="en-US" altLang="en-US" sz="2400" dirty="0"/>
              <a:t>Describe the components in a modern, multiprocessor computer system</a:t>
            </a:r>
          </a:p>
          <a:p>
            <a:r>
              <a:rPr lang="en-US" altLang="en-US" sz="2400" dirty="0"/>
              <a:t>Illustrate the transition from user mode to kernel mode</a:t>
            </a:r>
          </a:p>
          <a:p>
            <a:r>
              <a:rPr lang="en-US" altLang="en-US" sz="2400" dirty="0"/>
              <a:t>Discuss how operating systems are used in various computing environments</a:t>
            </a:r>
          </a:p>
          <a:p>
            <a:r>
              <a:rPr lang="en-US" altLang="en-US" sz="2400" dirty="0"/>
              <a:t>Provide examples of free and open-source operating systems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7BF26148-599A-4FED-894F-98876040554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0763" y="212725"/>
            <a:ext cx="7553325" cy="576263"/>
          </a:xfrm>
        </p:spPr>
        <p:txBody>
          <a:bodyPr/>
          <a:lstStyle/>
          <a:p>
            <a:pPr eaLnBrk="1" hangingPunct="1"/>
            <a:r>
              <a:rPr lang="en-US" altLang="en-US"/>
              <a:t>Direct Memory Access Structure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D24405CB-DFA7-47F8-A3F1-1424947399E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6813550" cy="4056969"/>
          </a:xfrm>
        </p:spPr>
        <p:txBody>
          <a:bodyPr/>
          <a:lstStyle/>
          <a:p>
            <a:r>
              <a:rPr lang="en-US" altLang="en-US" sz="2400" dirty="0"/>
              <a:t>Used for high-speed I/O devices able to transmit information at close to memory speeds</a:t>
            </a:r>
          </a:p>
          <a:p>
            <a:r>
              <a:rPr lang="en-US" altLang="en-US" sz="2400" dirty="0"/>
              <a:t>Device controller transfers blocks of data from buffer storage </a:t>
            </a:r>
            <a:r>
              <a:rPr lang="en-US" altLang="en-US" sz="2400" dirty="0">
                <a:solidFill>
                  <a:srgbClr val="FF0000"/>
                </a:solidFill>
              </a:rPr>
              <a:t>directly</a:t>
            </a:r>
            <a:r>
              <a:rPr lang="en-US" altLang="en-US" sz="2400" dirty="0"/>
              <a:t> to main memory </a:t>
            </a:r>
            <a:r>
              <a:rPr lang="en-US" altLang="en-US" sz="2400" dirty="0">
                <a:solidFill>
                  <a:srgbClr val="0000FF"/>
                </a:solidFill>
              </a:rPr>
              <a:t>without CPU intervention</a:t>
            </a:r>
          </a:p>
          <a:p>
            <a:r>
              <a:rPr lang="en-US" altLang="en-US" sz="2400" dirty="0"/>
              <a:t>Only one interrupt is generated </a:t>
            </a:r>
            <a:r>
              <a:rPr lang="en-US" altLang="en-US" sz="2400" dirty="0">
                <a:solidFill>
                  <a:srgbClr val="0000FF"/>
                </a:solidFill>
              </a:rPr>
              <a:t>per block</a:t>
            </a:r>
            <a:r>
              <a:rPr lang="en-US" altLang="en-US" sz="2400" dirty="0"/>
              <a:t>, rather than </a:t>
            </a:r>
            <a:r>
              <a:rPr lang="en-US" altLang="en-US" sz="2400" dirty="0" smtClean="0"/>
              <a:t>one </a:t>
            </a:r>
            <a:r>
              <a:rPr lang="en-US" altLang="en-US" sz="2400" dirty="0"/>
              <a:t>interrupt per byte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394323" y="2888119"/>
            <a:ext cx="661661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 smtClean="0">
                <a:solidFill>
                  <a:srgbClr val="006699"/>
                </a:solidFill>
                <a:latin typeface="+mj-lt"/>
              </a:rPr>
              <a:t>Operating System Operations</a:t>
            </a:r>
            <a:endParaRPr lang="en-US" altLang="en-US" sz="3200" b="1" dirty="0">
              <a:solidFill>
                <a:srgbClr val="006699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43226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5293F34F-C9FD-4545-B67F-0AFEB04F0A3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95350" y="195263"/>
            <a:ext cx="7670800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Operating-System Operations</a:t>
            </a:r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3CA3B3A3-4D5F-45EB-B9C7-25CB392E86A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154113"/>
            <a:ext cx="7670800" cy="49387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Bootstrap program – simple code to initialize the system, load the kernel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 loads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Starts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daemons </a:t>
            </a:r>
            <a:r>
              <a:rPr lang="en-US" altLang="en-US" sz="2400" dirty="0"/>
              <a:t>(services provided outside of the kernel)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Kernel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interrupt driven </a:t>
            </a:r>
            <a:r>
              <a:rPr lang="en-US" altLang="en-US" sz="2400" dirty="0"/>
              <a:t>(hardware and software)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Hardware interrupt by one of the devices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Software interrupt 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exception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trap</a:t>
            </a:r>
            <a:r>
              <a:rPr lang="en-US" altLang="en-US" sz="2400" dirty="0"/>
              <a:t>):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Software error (e.g., division by zero)</a:t>
            </a:r>
            <a:endParaRPr lang="en-US" altLang="en-US" sz="2400" b="1" dirty="0">
              <a:solidFill>
                <a:srgbClr val="3366FF"/>
              </a:solidFill>
            </a:endParaRP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Request for </a:t>
            </a:r>
            <a:r>
              <a:rPr lang="en-US" altLang="en-US" sz="2400" dirty="0" smtClean="0"/>
              <a:t>OS service </a:t>
            </a:r>
            <a:r>
              <a:rPr lang="en-US" altLang="en-US" sz="2400" dirty="0"/>
              <a:t>–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system call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Other process problems include infinite loop, processes modifying each other or the </a:t>
            </a:r>
            <a:r>
              <a:rPr lang="en-US" altLang="en-US" sz="2400" dirty="0" smtClean="0"/>
              <a:t>OS</a:t>
            </a:r>
            <a:endParaRPr lang="en-US" altLang="en-US" sz="2400" dirty="0"/>
          </a:p>
          <a:p>
            <a:pPr lvl="1">
              <a:lnSpc>
                <a:spcPct val="90000"/>
              </a:lnSpc>
            </a:pPr>
            <a:endParaRPr lang="en-US" alt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Multiprogramming (Batch system)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8" y="835025"/>
            <a:ext cx="7322999" cy="5193986"/>
          </a:xfrm>
        </p:spPr>
        <p:txBody>
          <a:bodyPr/>
          <a:lstStyle/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Single user cannot always keep CPU and I/O devices busy 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Multiprogramming organizes jobs (code and data) so CPU always has one to execute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 subset of total jobs in system is kept in memory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One job selected and run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job scheduling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When job has to wait (for I/O for example), OS switches to another job</a:t>
            </a:r>
          </a:p>
          <a:p>
            <a:pPr lvl="1">
              <a:lnSpc>
                <a:spcPct val="90000"/>
              </a:lnSpc>
            </a:pPr>
            <a:endParaRPr lang="en-US" altLang="en-US" sz="800" dirty="0"/>
          </a:p>
        </p:txBody>
      </p:sp>
    </p:spTree>
    <p:extLst>
      <p:ext uri="{BB962C8B-B14F-4D97-AF65-F5344CB8AC3E}">
        <p14:creationId xmlns:p14="http://schemas.microsoft.com/office/powerpoint/2010/main" val="387765787"/>
      </p:ext>
    </p:extLst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0E1443AA-0E9D-4C48-8D3D-68212E6D68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69975" y="2047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Multitasking (Timesharing)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791B5A88-3ACB-440F-8638-FDCD2CDEF4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7087" y="835026"/>
            <a:ext cx="7730503" cy="4872503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105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logical extension of Batch </a:t>
            </a:r>
            <a:r>
              <a:rPr lang="en-US" altLang="en-US" sz="2400" dirty="0" smtClean="0"/>
              <a:t>systems – </a:t>
            </a:r>
            <a:r>
              <a:rPr lang="en-US" altLang="en-US" sz="2400" dirty="0"/>
              <a:t>the CPU switches jobs so frequently that users can interact with each job while it is running, creating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interactive</a:t>
            </a:r>
            <a:r>
              <a:rPr lang="en-US" altLang="en-US" sz="2400" dirty="0"/>
              <a:t> computing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Response time </a:t>
            </a:r>
            <a:r>
              <a:rPr lang="en-US" altLang="en-US" sz="2400" dirty="0"/>
              <a:t>should be &lt; 1 second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user has at least one program executing in memory </a:t>
            </a:r>
            <a:r>
              <a:rPr lang="en-US" altLang="en-US" sz="2400" dirty="0">
                <a:sym typeface="Wingdings 3" panose="05040102010807070707" pitchFamily="18" charset="2"/>
              </a:rPr>
              <a:t>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process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several jobs ready to run at the same time 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CPU scheduling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ym typeface="Wingdings 3" panose="05040102010807070707" pitchFamily="18" charset="2"/>
              </a:rPr>
              <a:t>If processes don</a:t>
            </a:r>
            <a:r>
              <a:rPr lang="ja-JP" altLang="en-US" sz="2400" dirty="0">
                <a:sym typeface="Wingdings 3" panose="05040102010807070707" pitchFamily="18" charset="2"/>
              </a:rPr>
              <a:t>’</a:t>
            </a:r>
            <a:r>
              <a:rPr lang="en-US" altLang="ja-JP" sz="2400" dirty="0">
                <a:sym typeface="Wingdings 3" panose="05040102010807070707" pitchFamily="18" charset="2"/>
              </a:rPr>
              <a:t>t fit in memory,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swapping</a:t>
            </a:r>
            <a:r>
              <a:rPr lang="en-US" altLang="ja-JP" sz="2400" dirty="0">
                <a:sym typeface="Wingdings 3" panose="05040102010807070707" pitchFamily="18" charset="2"/>
              </a:rPr>
              <a:t> moves them in and out to run</a:t>
            </a:r>
          </a:p>
          <a:p>
            <a:pPr lvl="1">
              <a:lnSpc>
                <a:spcPct val="90000"/>
              </a:lnSpc>
            </a:pPr>
            <a:r>
              <a:rPr lang="en-US" altLang="en-US" sz="2400" b="1" dirty="0">
                <a:solidFill>
                  <a:srgbClr val="006699"/>
                </a:solidFill>
                <a:latin typeface="+mj-lt"/>
                <a:sym typeface="Wingdings 3" panose="05040102010807070707" pitchFamily="18" charset="2"/>
              </a:rPr>
              <a:t>Virtual memory </a:t>
            </a:r>
            <a:r>
              <a:rPr lang="en-US" altLang="en-US" sz="2400" dirty="0">
                <a:sym typeface="Wingdings 3" panose="05040102010807070707" pitchFamily="18" charset="2"/>
              </a:rPr>
              <a:t>allows execution of processes not completely in memory</a:t>
            </a:r>
          </a:p>
        </p:txBody>
      </p:sp>
    </p:spTree>
    <p:extLst>
      <p:ext uri="{BB962C8B-B14F-4D97-AF65-F5344CB8AC3E}">
        <p14:creationId xmlns:p14="http://schemas.microsoft.com/office/powerpoint/2010/main" val="1990771269"/>
      </p:ext>
    </p:extLst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>
            <a:extLst>
              <a:ext uri="{FF2B5EF4-FFF2-40B4-BE49-F238E27FC236}">
                <a16:creationId xmlns:a16="http://schemas.microsoft.com/office/drawing/2014/main" id="{7290B74C-531F-48AF-B9FC-4141DDA6862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Memory Layout for Multiprogrammed System</a:t>
            </a: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3AC87D33-03C5-4AAE-9C92-B651FC40A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1367" y="1232453"/>
            <a:ext cx="3019098" cy="4773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866BADE-D230-495A-94F4-5193A1998DC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79513" y="198438"/>
            <a:ext cx="779145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Dual-mode Operation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885FC6BD-4EBE-4675-8C44-D83682A4CAB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8"/>
            <a:ext cx="7011168" cy="462470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00FF"/>
                </a:solidFill>
                <a:latin typeface="+mj-lt"/>
              </a:rPr>
              <a:t>Dual-mode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operation allows OS to protect itself and other system components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mode </a:t>
            </a:r>
            <a:r>
              <a:rPr lang="en-US" altLang="en-US" sz="2000" dirty="0"/>
              <a:t>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kernel mode </a:t>
            </a:r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Mode bit </a:t>
            </a:r>
            <a:r>
              <a:rPr lang="en-US" altLang="en-US" sz="2000" dirty="0"/>
              <a:t>provided by hardware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To </a:t>
            </a:r>
            <a:r>
              <a:rPr lang="en-US" altLang="en-US" sz="2000" dirty="0"/>
              <a:t>distinguish when system is running user code or kernel </a:t>
            </a:r>
            <a:r>
              <a:rPr lang="en-US" altLang="en-US" sz="2000" dirty="0" smtClean="0"/>
              <a:t>code</a:t>
            </a:r>
            <a:endParaRPr lang="en-US" altLang="en-US" sz="2000" dirty="0"/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a user is running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“user”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When kernel code is executing </a:t>
            </a:r>
            <a:r>
              <a:rPr lang="en-US" altLang="en-US" sz="2000" dirty="0">
                <a:sym typeface="Wingdings 3" panose="05040102010807070707" pitchFamily="18" charset="2"/>
              </a:rPr>
              <a:t> </a:t>
            </a:r>
            <a:r>
              <a:rPr lang="en-US" altLang="en-US" sz="2000" dirty="0">
                <a:sym typeface="Wingdings" panose="05000000000000000000" pitchFamily="2" charset="2"/>
              </a:rPr>
              <a:t>mode bit is “kernel”</a:t>
            </a:r>
          </a:p>
          <a:p>
            <a:pPr>
              <a:lnSpc>
                <a:spcPct val="90000"/>
              </a:lnSpc>
            </a:pPr>
            <a:r>
              <a:rPr lang="en-US" altLang="en-US" sz="2000" dirty="0">
                <a:sym typeface="Wingdings" panose="05000000000000000000" pitchFamily="2" charset="2"/>
              </a:rPr>
              <a:t>How do we guarantee that user does not explicitly set the mode bit to “kernel”?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System call changes mode to kernel, return from call resets it to user</a:t>
            </a:r>
          </a:p>
          <a:p>
            <a:pPr>
              <a:lnSpc>
                <a:spcPct val="90000"/>
              </a:lnSpc>
            </a:pPr>
            <a:r>
              <a:rPr lang="en-US" altLang="en-US" sz="2000" dirty="0"/>
              <a:t>Some instructions designated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privileged</a:t>
            </a:r>
            <a:r>
              <a:rPr lang="en-US" altLang="en-US" sz="2000" dirty="0"/>
              <a:t>, only executable in kernel mode</a:t>
            </a:r>
          </a:p>
        </p:txBody>
      </p:sp>
    </p:spTree>
    <p:extLst>
      <p:ext uri="{BB962C8B-B14F-4D97-AF65-F5344CB8AC3E}">
        <p14:creationId xmlns:p14="http://schemas.microsoft.com/office/powerpoint/2010/main" val="3654188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/>
              <a:t>Transition from User to Kernel Mode</a:t>
            </a:r>
          </a:p>
        </p:txBody>
      </p:sp>
      <p:pic>
        <p:nvPicPr>
          <p:cNvPr id="67588" name="Picture 2">
            <a:extLst>
              <a:ext uri="{FF2B5EF4-FFF2-40B4-BE49-F238E27FC236}">
                <a16:creationId xmlns:a16="http://schemas.microsoft.com/office/drawing/2014/main" id="{577B7B49-686A-43F8-AEBF-B723806AE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37" y="2355574"/>
            <a:ext cx="7882800" cy="23401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7843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901A0C21-C290-480E-A594-A720E66F246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82650" y="136525"/>
            <a:ext cx="7924800" cy="647700"/>
          </a:xfrm>
        </p:spPr>
        <p:txBody>
          <a:bodyPr/>
          <a:lstStyle/>
          <a:p>
            <a:pPr eaLnBrk="1" hangingPunct="1"/>
            <a:r>
              <a:rPr lang="en-US" altLang="en-US" dirty="0"/>
              <a:t>Timer</a:t>
            </a:r>
          </a:p>
        </p:txBody>
      </p:sp>
      <p:sp>
        <p:nvSpPr>
          <p:cNvPr id="67587" name="Rectangle 4">
            <a:extLst>
              <a:ext uri="{FF2B5EF4-FFF2-40B4-BE49-F238E27FC236}">
                <a16:creationId xmlns:a16="http://schemas.microsoft.com/office/drawing/2014/main" id="{9297C259-8FFF-444B-B901-A11F92099A2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3750" y="1060450"/>
            <a:ext cx="7781925" cy="2817813"/>
          </a:xfrm>
        </p:spPr>
        <p:txBody>
          <a:bodyPr/>
          <a:lstStyle/>
          <a:p>
            <a:r>
              <a:rPr lang="en-US" altLang="en-US" sz="2400" dirty="0"/>
              <a:t>Timer to prevent infinite loop (or process hogging resources)</a:t>
            </a:r>
          </a:p>
          <a:p>
            <a:pPr lvl="1"/>
            <a:r>
              <a:rPr lang="en-US" altLang="en-US" sz="2400" dirty="0"/>
              <a:t>Timer is set to interrupt the computer after some time period</a:t>
            </a:r>
          </a:p>
          <a:p>
            <a:pPr lvl="1"/>
            <a:r>
              <a:rPr lang="en-US" altLang="en-US" sz="2400" dirty="0"/>
              <a:t>Keep a counter that is decremented by the physical clock</a:t>
            </a:r>
          </a:p>
          <a:p>
            <a:pPr lvl="1"/>
            <a:r>
              <a:rPr lang="en-US" altLang="en-US" sz="2400" dirty="0" smtClean="0"/>
              <a:t>OS set </a:t>
            </a:r>
            <a:r>
              <a:rPr lang="en-US" altLang="en-US" sz="2400" dirty="0"/>
              <a:t>the counter (privileged instruction)</a:t>
            </a:r>
          </a:p>
          <a:p>
            <a:pPr lvl="1"/>
            <a:r>
              <a:rPr lang="en-US" altLang="en-US" sz="2400" dirty="0"/>
              <a:t>When counter zero generate an interrupt</a:t>
            </a:r>
          </a:p>
          <a:p>
            <a:pPr lvl="1"/>
            <a:r>
              <a:rPr lang="en-US" altLang="en-US" sz="2400" dirty="0"/>
              <a:t>Set up before scheduling process to regain control or terminate program that exceeds allotted time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A process is a program in </a:t>
            </a:r>
            <a:r>
              <a:rPr lang="en-US" altLang="en-US" sz="2400" dirty="0" smtClean="0"/>
              <a:t>execution</a:t>
            </a:r>
            <a:endParaRPr lang="en-US" altLang="en-US" sz="2400" dirty="0" smtClean="0"/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It </a:t>
            </a:r>
            <a:r>
              <a:rPr lang="en-US" altLang="en-US" sz="2400" dirty="0"/>
              <a:t>is a unit of work within the </a:t>
            </a:r>
            <a:r>
              <a:rPr lang="en-US" altLang="en-US" sz="2400" dirty="0" smtClean="0"/>
              <a:t>system 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 smtClean="0"/>
              <a:t>Program </a:t>
            </a:r>
            <a:r>
              <a:rPr lang="en-US" altLang="en-US" sz="2400" dirty="0"/>
              <a:t>is a </a:t>
            </a:r>
            <a:r>
              <a:rPr lang="en-US" altLang="en-US" sz="2400" b="1" i="1" dirty="0">
                <a:solidFill>
                  <a:srgbClr val="0000FF"/>
                </a:solidFill>
              </a:rPr>
              <a:t>passive</a:t>
            </a:r>
            <a:r>
              <a:rPr lang="en-US" altLang="en-US" sz="2400" b="1" i="1" dirty="0"/>
              <a:t> </a:t>
            </a:r>
            <a:r>
              <a:rPr lang="en-US" altLang="en-US" sz="2400" i="1" dirty="0"/>
              <a:t>entity;</a:t>
            </a:r>
            <a:r>
              <a:rPr lang="en-US" altLang="en-US" sz="2400" dirty="0"/>
              <a:t> process is </a:t>
            </a:r>
            <a:r>
              <a:rPr lang="en-US" altLang="en-US" sz="2400" dirty="0">
                <a:solidFill>
                  <a:srgbClr val="000000"/>
                </a:solidFill>
              </a:rPr>
              <a:t>an </a:t>
            </a:r>
            <a:r>
              <a:rPr lang="en-US" altLang="en-US" sz="2400" b="1" i="1" dirty="0">
                <a:solidFill>
                  <a:srgbClr val="0000FF"/>
                </a:solidFill>
              </a:rPr>
              <a:t>active</a:t>
            </a:r>
            <a:r>
              <a:rPr lang="en-US" altLang="en-US" sz="2400" b="1" i="1" dirty="0">
                <a:solidFill>
                  <a:srgbClr val="000000"/>
                </a:solidFill>
              </a:rPr>
              <a:t> </a:t>
            </a:r>
            <a:r>
              <a:rPr lang="en-US" altLang="en-US" sz="2400" i="1" dirty="0" smtClean="0">
                <a:solidFill>
                  <a:srgbClr val="000000"/>
                </a:solidFill>
              </a:rPr>
              <a:t>entity</a:t>
            </a:r>
            <a:endParaRPr lang="en-US" altLang="en-US" sz="24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needs resources to accomplish its task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CPU, memory, I/O, files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Initialization data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Process termination requires reclaim of any reusable resources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FB756355-6FC3-4D1A-BBDC-6B9FBCD76A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51856" y="123144"/>
            <a:ext cx="8015288" cy="617537"/>
          </a:xfrm>
        </p:spPr>
        <p:txBody>
          <a:bodyPr/>
          <a:lstStyle/>
          <a:p>
            <a:pPr eaLnBrk="1" hangingPunct="1"/>
            <a:r>
              <a:rPr lang="en-US" altLang="en-US" sz="2600" dirty="0"/>
              <a:t>What Does the Term Operating System Mean?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6838C557-FE18-4536-BEF7-BBF21B888B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666038" cy="4530725"/>
          </a:xfrm>
        </p:spPr>
        <p:txBody>
          <a:bodyPr/>
          <a:lstStyle/>
          <a:p>
            <a:r>
              <a:rPr lang="en-US" altLang="en-US" sz="2400" dirty="0"/>
              <a:t>An operating system is </a:t>
            </a:r>
            <a:r>
              <a:rPr lang="en-US" altLang="en-US" sz="2400" dirty="0" smtClean="0"/>
              <a:t>“</a:t>
            </a:r>
            <a:r>
              <a:rPr lang="en-US" altLang="en-US" sz="2400" u="sng" dirty="0" smtClean="0"/>
              <a:t>(fill </a:t>
            </a:r>
            <a:r>
              <a:rPr lang="en-US" altLang="en-US" sz="2400" u="sng" dirty="0"/>
              <a:t>in the </a:t>
            </a:r>
            <a:r>
              <a:rPr lang="en-US" altLang="en-US" sz="2400" u="sng" dirty="0" smtClean="0"/>
              <a:t>blanks)</a:t>
            </a:r>
            <a:r>
              <a:rPr lang="en-US" altLang="en-US" sz="2400" dirty="0" smtClean="0"/>
              <a:t>”</a:t>
            </a:r>
            <a:endParaRPr lang="en-US" altLang="en-US" sz="2400" dirty="0"/>
          </a:p>
          <a:p>
            <a:r>
              <a:rPr lang="en-US" altLang="en-US" sz="2400" dirty="0"/>
              <a:t>What about:</a:t>
            </a:r>
          </a:p>
          <a:p>
            <a:pPr lvl="1"/>
            <a:r>
              <a:rPr lang="en-US" altLang="en-US" sz="2400" dirty="0"/>
              <a:t>Car </a:t>
            </a:r>
          </a:p>
          <a:p>
            <a:pPr lvl="1"/>
            <a:r>
              <a:rPr lang="en-US" altLang="en-US" sz="2400" dirty="0"/>
              <a:t>Airplane</a:t>
            </a:r>
          </a:p>
          <a:p>
            <a:pPr lvl="1"/>
            <a:r>
              <a:rPr lang="en-US" altLang="en-US" sz="2400" dirty="0"/>
              <a:t>Printer</a:t>
            </a:r>
          </a:p>
          <a:p>
            <a:pPr lvl="1"/>
            <a:r>
              <a:rPr lang="en-US" altLang="en-US" sz="2400" dirty="0"/>
              <a:t>Washing Machine</a:t>
            </a:r>
          </a:p>
          <a:p>
            <a:pPr lvl="1"/>
            <a:r>
              <a:rPr lang="en-US" altLang="en-US" sz="2400" dirty="0"/>
              <a:t>Toaster</a:t>
            </a:r>
          </a:p>
          <a:p>
            <a:pPr lvl="1"/>
            <a:r>
              <a:rPr lang="en-US" altLang="en-US" sz="2400" dirty="0"/>
              <a:t>Compiler</a:t>
            </a:r>
          </a:p>
          <a:p>
            <a:pPr lvl="1"/>
            <a:r>
              <a:rPr lang="en-US" altLang="en-US" sz="2400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32303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DA50E938-3020-46E3-B296-A67E7CFD93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89025" y="207963"/>
            <a:ext cx="74390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</a:t>
            </a:r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4C6DC0E-B371-44AD-AC31-D9E79C80218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74700" y="809625"/>
            <a:ext cx="7753350" cy="5105400"/>
          </a:xfrm>
        </p:spPr>
        <p:txBody>
          <a:bodyPr/>
          <a:lstStyle/>
          <a:p>
            <a:pPr>
              <a:lnSpc>
                <a:spcPct val="90000"/>
              </a:lnSpc>
            </a:pPr>
            <a:endParaRPr lang="en-US" altLang="en-US" sz="2400" dirty="0" smtClean="0"/>
          </a:p>
          <a:p>
            <a:pPr>
              <a:lnSpc>
                <a:spcPct val="90000"/>
              </a:lnSpc>
            </a:pPr>
            <a:r>
              <a:rPr lang="en-US" altLang="en-US" sz="2400" dirty="0" smtClean="0"/>
              <a:t>Single-threaded </a:t>
            </a:r>
            <a:r>
              <a:rPr lang="en-US" altLang="en-US" sz="2400" dirty="0"/>
              <a:t>process has one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program counter </a:t>
            </a:r>
            <a:r>
              <a:rPr lang="en-US" altLang="en-US" sz="2400" dirty="0"/>
              <a:t>specifying location of next instruction to execute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Process executes instructions sequentially, one at a time, until completion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Multi-threaded process has one program counter per thread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Typically system has many processes, some user, some operating system running concurrently on one or more CPUs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Concurrency by multiplexing the CPUs among the processes / threads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504180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4E63581D-8ED3-4026-94C0-CCB0731C539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07963"/>
            <a:ext cx="7427912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Management Activities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5F49578D-CEFD-4613-A40B-360A0128FD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85825" y="1587500"/>
            <a:ext cx="7670800" cy="4035425"/>
          </a:xfrm>
        </p:spPr>
        <p:txBody>
          <a:bodyPr/>
          <a:lstStyle/>
          <a:p>
            <a:pPr>
              <a:buFont typeface="Monotype Sorts" pitchFamily="-84" charset="2"/>
              <a:buNone/>
            </a:pPr>
            <a:r>
              <a:rPr lang="en-US" altLang="en-US" sz="2400" dirty="0"/>
              <a:t>     </a:t>
            </a:r>
          </a:p>
          <a:p>
            <a:r>
              <a:rPr lang="en-US" altLang="en-US" sz="2400" dirty="0"/>
              <a:t>Creating and deleting both user and system processes</a:t>
            </a:r>
          </a:p>
          <a:p>
            <a:r>
              <a:rPr lang="en-US" altLang="en-US" sz="2400" dirty="0"/>
              <a:t>Suspending and resuming processes</a:t>
            </a:r>
          </a:p>
          <a:p>
            <a:r>
              <a:rPr lang="en-US" altLang="en-US" sz="2400" dirty="0"/>
              <a:t>Providing mechanisms for process synchronization</a:t>
            </a:r>
          </a:p>
          <a:p>
            <a:r>
              <a:rPr lang="en-US" altLang="en-US" sz="2400" dirty="0"/>
              <a:t>Providing mechanisms for process communication</a:t>
            </a:r>
          </a:p>
          <a:p>
            <a:r>
              <a:rPr lang="en-US" altLang="en-US" sz="2400" dirty="0"/>
              <a:t>Providing mechanisms for deadlock handling</a:t>
            </a:r>
          </a:p>
        </p:txBody>
      </p:sp>
      <p:sp>
        <p:nvSpPr>
          <p:cNvPr id="71684" name="Text Box 4">
            <a:extLst>
              <a:ext uri="{FF2B5EF4-FFF2-40B4-BE49-F238E27FC236}">
                <a16:creationId xmlns:a16="http://schemas.microsoft.com/office/drawing/2014/main" id="{0F4920AE-C24F-4920-A30F-9A6939866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1688" y="1238250"/>
            <a:ext cx="7670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2400" dirty="0"/>
              <a:t>The </a:t>
            </a:r>
            <a:r>
              <a:rPr kumimoji="0" lang="en-US" altLang="en-US" sz="2400" dirty="0" smtClean="0"/>
              <a:t>OS is </a:t>
            </a:r>
            <a:r>
              <a:rPr kumimoji="0" lang="en-US" altLang="en-US" sz="2400" dirty="0"/>
              <a:t>responsible for the following activities in connection with process management: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E2DBCB9D-11F1-4C2F-AE3C-A4279C1AC3B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90613" y="212725"/>
            <a:ext cx="7456487" cy="576263"/>
          </a:xfrm>
        </p:spPr>
        <p:txBody>
          <a:bodyPr/>
          <a:lstStyle/>
          <a:p>
            <a:pPr eaLnBrk="1" hangingPunct="1"/>
            <a:r>
              <a:rPr lang="en-US" altLang="en-US"/>
              <a:t>Memory Management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CB3E2804-3594-4FE6-B024-FDD528C6453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 smtClean="0"/>
              <a:t>Von Neumann architecture</a:t>
            </a:r>
          </a:p>
          <a:p>
            <a:pPr lvl="1"/>
            <a:r>
              <a:rPr lang="en-US" altLang="en-US" sz="2000" dirty="0" smtClean="0"/>
              <a:t>To </a:t>
            </a:r>
            <a:r>
              <a:rPr lang="en-US" altLang="en-US" sz="2000" dirty="0"/>
              <a:t>execute a </a:t>
            </a:r>
            <a:r>
              <a:rPr lang="en-US" altLang="en-US" sz="2000" dirty="0" smtClean="0"/>
              <a:t>program, </a:t>
            </a:r>
            <a:r>
              <a:rPr lang="en-US" altLang="en-US" sz="2000" dirty="0"/>
              <a:t>all (or part) of the instructions must be in memory</a:t>
            </a:r>
          </a:p>
          <a:p>
            <a:pPr lvl="1"/>
            <a:r>
              <a:rPr lang="en-US" altLang="en-US" sz="2000" dirty="0"/>
              <a:t>All </a:t>
            </a:r>
            <a:r>
              <a:rPr lang="en-US" altLang="en-US" sz="2000" dirty="0" smtClean="0"/>
              <a:t>(</a:t>
            </a:r>
            <a:r>
              <a:rPr lang="en-US" altLang="en-US" sz="2000" dirty="0"/>
              <a:t>or part) of the data that is needed by the program must be in memory</a:t>
            </a:r>
            <a:endParaRPr lang="en-US" altLang="en-US" sz="900" dirty="0"/>
          </a:p>
          <a:p>
            <a:r>
              <a:rPr lang="en-US" altLang="en-US" sz="2000" dirty="0"/>
              <a:t>Memory management determines what is in memory and when</a:t>
            </a:r>
          </a:p>
          <a:p>
            <a:pPr lvl="1"/>
            <a:r>
              <a:rPr lang="en-US" altLang="en-US" sz="2000" dirty="0"/>
              <a:t>Optimizing CPU utilization and computer response to users</a:t>
            </a:r>
            <a:endParaRPr lang="en-US" altLang="en-US" sz="900" dirty="0"/>
          </a:p>
          <a:p>
            <a:r>
              <a:rPr lang="en-US" altLang="en-US" sz="2000" dirty="0"/>
              <a:t>Memory management activities</a:t>
            </a:r>
          </a:p>
          <a:p>
            <a:pPr lvl="1"/>
            <a:r>
              <a:rPr lang="en-US" altLang="en-US" sz="2000" dirty="0"/>
              <a:t>Keeping track of which parts of memory are currently being used and by whom</a:t>
            </a:r>
          </a:p>
          <a:p>
            <a:pPr lvl="1"/>
            <a:r>
              <a:rPr lang="en-US" altLang="en-US" sz="2000" dirty="0"/>
              <a:t>Deciding which processes (or parts thereof) and data to move into and out of memory</a:t>
            </a:r>
          </a:p>
          <a:p>
            <a:pPr lvl="1"/>
            <a:r>
              <a:rPr lang="en-US" altLang="en-US" sz="2000" dirty="0"/>
              <a:t>Allocating and deallocating memory space as needed</a:t>
            </a:r>
          </a:p>
          <a:p>
            <a:pPr lvl="1"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OS provides uniform, logical view of information storage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Abstracts physical properties to logical storage unit  -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file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Each medium is controlled by device (i.e., disk drive, tape drive)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Varying properties include access speed, capacity, data-transfer rate, access method (sequential or random)</a:t>
            </a:r>
          </a:p>
          <a:p>
            <a:pPr lvl="2">
              <a:lnSpc>
                <a:spcPct val="90000"/>
              </a:lnSpc>
            </a:pPr>
            <a:endParaRPr lang="en-US" altLang="en-US" sz="800" dirty="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34356D79-FDD9-4791-982C-EE2F463757A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8713" y="211138"/>
            <a:ext cx="7353300" cy="576262"/>
          </a:xfrm>
        </p:spPr>
        <p:txBody>
          <a:bodyPr/>
          <a:lstStyle/>
          <a:p>
            <a:pPr eaLnBrk="1" hangingPunct="1"/>
            <a:r>
              <a:rPr lang="en-US" altLang="en-US"/>
              <a:t>File-system Management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1F5FDAA8-710E-46B8-93CA-E18EDA4EF35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796925" y="1104900"/>
            <a:ext cx="7558088" cy="4992688"/>
          </a:xfrm>
        </p:spPr>
        <p:txBody>
          <a:bodyPr/>
          <a:lstStyle/>
          <a:p>
            <a:pPr lvl="2">
              <a:lnSpc>
                <a:spcPct val="90000"/>
              </a:lnSpc>
            </a:pPr>
            <a:endParaRPr lang="en-US" altLang="en-US" sz="1000" dirty="0"/>
          </a:p>
          <a:p>
            <a:pPr>
              <a:lnSpc>
                <a:spcPct val="90000"/>
              </a:lnSpc>
            </a:pPr>
            <a:r>
              <a:rPr lang="en-US" altLang="en-US" sz="2400" dirty="0"/>
              <a:t>File-System management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Files usually organized into directories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Access control on most systems to determine who can access what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OS activities include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Creating and deleting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Primitives to manipulate files and directories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Mapping files onto secondary storage</a:t>
            </a:r>
          </a:p>
          <a:p>
            <a:pPr lvl="2">
              <a:lnSpc>
                <a:spcPct val="90000"/>
              </a:lnSpc>
            </a:pPr>
            <a:r>
              <a:rPr lang="en-US" altLang="en-US" sz="2400" dirty="0"/>
              <a:t>Backup files onto stable (non-volatile) storage media</a:t>
            </a:r>
          </a:p>
        </p:txBody>
      </p:sp>
    </p:spTree>
    <p:extLst>
      <p:ext uri="{BB962C8B-B14F-4D97-AF65-F5344CB8AC3E}">
        <p14:creationId xmlns:p14="http://schemas.microsoft.com/office/powerpoint/2010/main" val="403093248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/>
              <a:t>Usually disks used to store data that does not fit in main memory or data that must be kept for a </a:t>
            </a:r>
            <a:r>
              <a:rPr lang="ja-JP" altLang="en-US" sz="2400" dirty="0"/>
              <a:t>“</a:t>
            </a:r>
            <a:r>
              <a:rPr lang="en-US" altLang="ja-JP" sz="2400" dirty="0"/>
              <a:t>long</a:t>
            </a:r>
            <a:r>
              <a:rPr lang="ja-JP" altLang="en-US" sz="2400" dirty="0"/>
              <a:t>”</a:t>
            </a:r>
            <a:r>
              <a:rPr lang="en-US" altLang="ja-JP" sz="2400" dirty="0"/>
              <a:t> period of time</a:t>
            </a:r>
          </a:p>
          <a:p>
            <a:r>
              <a:rPr lang="en-US" altLang="en-US" sz="2400" dirty="0"/>
              <a:t>Proper management is of central importance</a:t>
            </a:r>
          </a:p>
          <a:p>
            <a:r>
              <a:rPr lang="en-US" altLang="en-US" sz="2400" dirty="0"/>
              <a:t>Entire speed of computer operation hinges on disk subsystem and its </a:t>
            </a:r>
            <a:r>
              <a:rPr lang="en-US" altLang="en-US" sz="2400" dirty="0" smtClean="0"/>
              <a:t>algorithms</a:t>
            </a:r>
            <a:endParaRPr lang="en-US" altLang="en-US" sz="2400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1040BCA-887F-4395-9A85-D19BCFAF11E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31913" y="203200"/>
            <a:ext cx="7177087" cy="576263"/>
          </a:xfrm>
        </p:spPr>
        <p:txBody>
          <a:bodyPr/>
          <a:lstStyle/>
          <a:p>
            <a:pPr eaLnBrk="1" hangingPunct="1"/>
            <a:r>
              <a:rPr lang="en-US" altLang="en-US"/>
              <a:t>Mass-Storage Management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C2520A7-ADB5-4458-BC11-9B331339D63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109663"/>
            <a:ext cx="7005881" cy="4658091"/>
          </a:xfrm>
        </p:spPr>
        <p:txBody>
          <a:bodyPr/>
          <a:lstStyle/>
          <a:p>
            <a:r>
              <a:rPr lang="en-US" altLang="en-US" sz="2400" dirty="0" smtClean="0"/>
              <a:t>Storage management </a:t>
            </a:r>
            <a:r>
              <a:rPr lang="en-US" altLang="en-US" sz="2400" dirty="0"/>
              <a:t>activities</a:t>
            </a:r>
          </a:p>
          <a:p>
            <a:pPr lvl="1"/>
            <a:r>
              <a:rPr lang="en-US" altLang="en-US" sz="2400" dirty="0"/>
              <a:t>Mounting and unmounting</a:t>
            </a:r>
          </a:p>
          <a:p>
            <a:pPr lvl="1"/>
            <a:r>
              <a:rPr lang="en-US" altLang="en-US" sz="2400" dirty="0"/>
              <a:t>Free-space management</a:t>
            </a:r>
          </a:p>
          <a:p>
            <a:pPr lvl="1"/>
            <a:r>
              <a:rPr lang="en-US" altLang="en-US" sz="2400" dirty="0"/>
              <a:t>Storage allocation</a:t>
            </a:r>
          </a:p>
          <a:p>
            <a:pPr lvl="1"/>
            <a:r>
              <a:rPr lang="en-US" altLang="en-US" sz="2400" dirty="0"/>
              <a:t>Disk scheduling</a:t>
            </a:r>
          </a:p>
          <a:p>
            <a:pPr lvl="1"/>
            <a:r>
              <a:rPr lang="en-US" altLang="en-US" sz="2400" dirty="0"/>
              <a:t>Partitioning</a:t>
            </a:r>
          </a:p>
          <a:p>
            <a:pPr lvl="1"/>
            <a:r>
              <a:rPr lang="en-US" altLang="en-US" sz="2400" dirty="0"/>
              <a:t>Protection</a:t>
            </a:r>
          </a:p>
        </p:txBody>
      </p:sp>
    </p:spTree>
    <p:extLst>
      <p:ext uri="{BB962C8B-B14F-4D97-AF65-F5344CB8AC3E}">
        <p14:creationId xmlns:p14="http://schemas.microsoft.com/office/powerpoint/2010/main" val="1527543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A537DDAE-40B0-4C82-9422-BF166B9CB73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15288" cy="576262"/>
          </a:xfrm>
        </p:spPr>
        <p:txBody>
          <a:bodyPr/>
          <a:lstStyle/>
          <a:p>
            <a:pPr eaLnBrk="1" hangingPunct="1"/>
            <a:r>
              <a:rPr lang="en-US" altLang="en-US"/>
              <a:t>Caching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23317C17-2529-4CC8-A78E-1D282D609B2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0738" y="1233488"/>
            <a:ext cx="8094661" cy="4725185"/>
          </a:xfrm>
        </p:spPr>
        <p:txBody>
          <a:bodyPr/>
          <a:lstStyle/>
          <a:p>
            <a:r>
              <a:rPr lang="en-US" altLang="en-US" sz="2400" dirty="0"/>
              <a:t>Important principle, performed at many levels in a computer (in hardware, operating system, software)</a:t>
            </a:r>
            <a:endParaRPr lang="en-US" altLang="en-US" sz="1000" dirty="0"/>
          </a:p>
          <a:p>
            <a:r>
              <a:rPr lang="en-US" altLang="en-US" sz="2400" dirty="0"/>
              <a:t>Information in use copied from slower to faster storage temporarily</a:t>
            </a:r>
            <a:endParaRPr lang="en-US" altLang="en-US" sz="1000" dirty="0"/>
          </a:p>
          <a:p>
            <a:r>
              <a:rPr lang="en-US" altLang="en-US" sz="2400" dirty="0"/>
              <a:t>Faster storage (cache) checked first to determine if information is there</a:t>
            </a:r>
          </a:p>
          <a:p>
            <a:pPr lvl="1"/>
            <a:r>
              <a:rPr lang="en-US" altLang="en-US" sz="2400" dirty="0"/>
              <a:t>If it is, information used directly from the cache (fast)</a:t>
            </a:r>
          </a:p>
          <a:p>
            <a:pPr lvl="1"/>
            <a:r>
              <a:rPr lang="en-US" altLang="en-US" sz="2400" dirty="0"/>
              <a:t>If not, data copied to cache and used there</a:t>
            </a:r>
            <a:endParaRPr lang="en-US" altLang="en-US" sz="1000" dirty="0"/>
          </a:p>
          <a:p>
            <a:r>
              <a:rPr lang="en-US" altLang="en-US" sz="2400" dirty="0"/>
              <a:t>Cache smaller than storage being cached</a:t>
            </a:r>
          </a:p>
          <a:p>
            <a:pPr lvl="1"/>
            <a:r>
              <a:rPr lang="en-US" altLang="en-US" sz="2400" dirty="0"/>
              <a:t>Cache management important design problem</a:t>
            </a:r>
          </a:p>
          <a:p>
            <a:pPr lvl="1"/>
            <a:r>
              <a:rPr lang="en-US" altLang="en-US" sz="2400" dirty="0"/>
              <a:t>Cache size and replacement policy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sz="2000" dirty="0" smtClean="0">
                <a:ea typeface="ＭＳ Ｐゴシック" charset="0"/>
                <a:cs typeface="ＭＳ Ｐゴシック" charset="0"/>
              </a:rPr>
              <a:t>Movement </a:t>
            </a:r>
            <a:r>
              <a:rPr lang="en-US" sz="2000" dirty="0">
                <a:ea typeface="ＭＳ Ｐゴシック" charset="0"/>
                <a:cs typeface="ＭＳ Ｐゴシック" charset="0"/>
              </a:rPr>
              <a:t>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37725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9FAB78C6-879F-4288-AFC0-331D64167D9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4313"/>
            <a:ext cx="8051800" cy="576262"/>
          </a:xfrm>
        </p:spPr>
        <p:txBody>
          <a:bodyPr/>
          <a:lstStyle/>
          <a:p>
            <a:pPr eaLnBrk="1" hangingPunct="1"/>
            <a:r>
              <a:rPr lang="en-US" altLang="en-US"/>
              <a:t>I/O Subsystem</a:t>
            </a:r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962FE659-1FE7-4FFD-9815-CAC2C16E748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22325" y="1169988"/>
            <a:ext cx="7943988" cy="4530725"/>
          </a:xfrm>
        </p:spPr>
        <p:txBody>
          <a:bodyPr/>
          <a:lstStyle/>
          <a:p>
            <a:r>
              <a:rPr lang="en-US" altLang="en-US" sz="2400" dirty="0"/>
              <a:t>One purpose of OS is to hide peculiarities of hardware devices from the user</a:t>
            </a:r>
          </a:p>
          <a:p>
            <a:r>
              <a:rPr lang="en-US" altLang="en-US" sz="2400" dirty="0"/>
              <a:t>I/O subsystem responsible for</a:t>
            </a:r>
          </a:p>
          <a:p>
            <a:pPr lvl="1"/>
            <a:r>
              <a:rPr lang="en-US" altLang="en-US" sz="2400" dirty="0"/>
              <a:t>Memory management of I/O including </a:t>
            </a:r>
            <a:endParaRPr lang="en-US" altLang="en-US" sz="2400" dirty="0" smtClean="0"/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buffering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(storing data temporarily while it is being transferred</a:t>
            </a:r>
            <a:r>
              <a:rPr lang="en-US" altLang="en-US" sz="2400" dirty="0" smtClean="0"/>
              <a:t>)</a:t>
            </a:r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caching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(storing </a:t>
            </a:r>
            <a:r>
              <a:rPr lang="en-US" altLang="en-US" sz="2400" dirty="0" smtClean="0"/>
              <a:t>part </a:t>
            </a:r>
            <a:r>
              <a:rPr lang="en-US" altLang="en-US" sz="2400" dirty="0"/>
              <a:t>of data in faster storage for performance</a:t>
            </a:r>
            <a:r>
              <a:rPr lang="en-US" altLang="en-US" sz="2400" dirty="0" smtClean="0"/>
              <a:t>)</a:t>
            </a:r>
          </a:p>
          <a:p>
            <a:pPr lvl="2"/>
            <a:r>
              <a:rPr lang="en-US" altLang="en-US" sz="2400" dirty="0" smtClean="0">
                <a:solidFill>
                  <a:srgbClr val="0000FF"/>
                </a:solidFill>
              </a:rPr>
              <a:t>spooling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(the overlapping of output of one job with input of other jobs)</a:t>
            </a:r>
          </a:p>
          <a:p>
            <a:pPr lvl="1"/>
            <a:r>
              <a:rPr lang="en-US" altLang="en-US" sz="2400" dirty="0"/>
              <a:t>General device-driver interface</a:t>
            </a:r>
          </a:p>
          <a:p>
            <a:pPr lvl="1"/>
            <a:r>
              <a:rPr lang="en-US" altLang="en-US" sz="2400" dirty="0"/>
              <a:t>Drivers for specific hardware devices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5EAAE997-54FD-41EF-972D-B4CCB9B1896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3613" y="198438"/>
            <a:ext cx="7723187" cy="576262"/>
          </a:xfrm>
        </p:spPr>
        <p:txBody>
          <a:bodyPr/>
          <a:lstStyle/>
          <a:p>
            <a:pPr eaLnBrk="1" hangingPunct="1"/>
            <a:r>
              <a:rPr lang="en-US" altLang="en-US"/>
              <a:t>What is an Operating System?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CD36D9CA-D38B-456F-A12D-3CBF399EEDF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25513" y="1268413"/>
            <a:ext cx="7121525" cy="4159250"/>
          </a:xfrm>
        </p:spPr>
        <p:txBody>
          <a:bodyPr/>
          <a:lstStyle/>
          <a:p>
            <a:r>
              <a:rPr lang="en-US" altLang="en-US" sz="2400" dirty="0"/>
              <a:t>A program that acts as an intermediary between a user of a computer and the computer hardware</a:t>
            </a:r>
          </a:p>
          <a:p>
            <a:r>
              <a:rPr lang="en-US" altLang="en-US" sz="2400" dirty="0"/>
              <a:t>Operating system goals:</a:t>
            </a:r>
          </a:p>
          <a:p>
            <a:pPr lvl="1"/>
            <a:r>
              <a:rPr lang="en-US" altLang="en-US" sz="2400" dirty="0"/>
              <a:t>Execute user programs and make solving user problems easier</a:t>
            </a:r>
          </a:p>
          <a:p>
            <a:pPr lvl="1"/>
            <a:r>
              <a:rPr lang="en-US" altLang="en-US" sz="2400" dirty="0"/>
              <a:t>Make the computer system convenient to use</a:t>
            </a:r>
          </a:p>
          <a:p>
            <a:pPr lvl="1"/>
            <a:r>
              <a:rPr lang="en-US" altLang="en-US" sz="2400" dirty="0"/>
              <a:t>Use the computer hardware in an efficient manner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DFB955E8-3E23-4ED8-ACD1-D8F4ED9EAA8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5695" y="211138"/>
            <a:ext cx="7597321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Migration of data “A” from Disk to Register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2977E9C9-146A-4591-9F2A-95F7D843368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597321" cy="4503283"/>
          </a:xfrm>
        </p:spPr>
        <p:txBody>
          <a:bodyPr/>
          <a:lstStyle/>
          <a:p>
            <a:r>
              <a:rPr lang="en-US" altLang="en-US" sz="2000" dirty="0"/>
              <a:t>Multitasking environments must be careful to use most recent value, no matter where it is stored in the storage hierarchy</a:t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r>
              <a:rPr lang="en-US" altLang="en-US" sz="2000" dirty="0"/>
              <a:t/>
            </a:r>
            <a:br>
              <a:rPr lang="en-US" altLang="en-US" sz="2000" dirty="0"/>
            </a:br>
            <a:endParaRPr lang="en-US" altLang="en-US" sz="2000" dirty="0"/>
          </a:p>
          <a:p>
            <a:r>
              <a:rPr lang="en-US" altLang="en-US" sz="2000" dirty="0"/>
              <a:t>Multiprocessor environment must provide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cache coherency </a:t>
            </a:r>
            <a:r>
              <a:rPr lang="en-US" altLang="en-US" sz="2000" dirty="0"/>
              <a:t>in hardware such that all CPUs have the most recent value in their cache</a:t>
            </a:r>
            <a:endParaRPr lang="en-US" altLang="en-US" sz="900" dirty="0"/>
          </a:p>
          <a:p>
            <a:r>
              <a:rPr lang="en-US" altLang="en-US" sz="2000" dirty="0"/>
              <a:t>Distributed environment situation even more complex</a:t>
            </a:r>
          </a:p>
          <a:p>
            <a:pPr lvl="1"/>
            <a:r>
              <a:rPr lang="en-US" altLang="en-US" sz="2000" dirty="0"/>
              <a:t>Several copies of a datum can exist</a:t>
            </a:r>
          </a:p>
          <a:p>
            <a:pPr lvl="1"/>
            <a:r>
              <a:rPr lang="en-US" altLang="en-US" sz="2000" dirty="0"/>
              <a:t>Various solutions covered in </a:t>
            </a:r>
            <a:r>
              <a:rPr lang="en-US" altLang="en-US" sz="2000" dirty="0" smtClean="0"/>
              <a:t>Chap. </a:t>
            </a:r>
            <a:r>
              <a:rPr lang="en-US" altLang="en-US" sz="2000" dirty="0"/>
              <a:t>19</a:t>
            </a:r>
          </a:p>
        </p:txBody>
      </p:sp>
      <p:pic>
        <p:nvPicPr>
          <p:cNvPr id="83972" name="Picture 2">
            <a:extLst>
              <a:ext uri="{FF2B5EF4-FFF2-40B4-BE49-F238E27FC236}">
                <a16:creationId xmlns:a16="http://schemas.microsoft.com/office/drawing/2014/main" id="{1848E92C-E063-45B0-A246-5F252E49F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559" y="2214523"/>
            <a:ext cx="5477102" cy="67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55965502-F3D9-4181-9CA3-BC0EE691634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22350" y="220663"/>
            <a:ext cx="7515225" cy="576262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chemeClr val="bg1">
                    <a:lumMod val="65000"/>
                  </a:schemeClr>
                </a:solidFill>
              </a:rPr>
              <a:t>Protection and Security</a:t>
            </a:r>
          </a:p>
        </p:txBody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3C732FA-AE52-4ECB-BBB8-46683EE73AC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8049315" cy="518318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Protection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any mechanism for controlling access of processes or users to resources defined by the OS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Security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defense </a:t>
            </a:r>
            <a:r>
              <a:rPr lang="en-US" altLang="en-US" sz="2000" dirty="0" smtClean="0"/>
              <a:t>against </a:t>
            </a:r>
            <a:r>
              <a:rPr lang="en-US" altLang="en-US" sz="2000" dirty="0"/>
              <a:t>internal and external attacks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Huge range, including denial-of-service, worms, viruses, identity theft, theft of service</a:t>
            </a:r>
            <a:endParaRPr lang="en-US" altLang="en-US" sz="9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Systems generally first distinguish among users, to determine who can do what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identities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user IDs</a:t>
            </a:r>
            <a:r>
              <a:rPr lang="en-US" altLang="en-US" sz="2000" dirty="0"/>
              <a:t>, security IDs) include name and associated number, one per user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User ID then associated with all files, processes of that user to determine access control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Group identifier 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group ID</a:t>
            </a:r>
            <a:r>
              <a:rPr lang="en-US" altLang="en-US" sz="2000" dirty="0"/>
              <a:t>) allows set of users to be defined and controls managed, then also associated with each process, file</a:t>
            </a:r>
          </a:p>
          <a:p>
            <a:pPr lvl="1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Privilege escalation </a:t>
            </a:r>
            <a:r>
              <a:rPr lang="en-US" altLang="en-US" sz="2000" dirty="0"/>
              <a:t>allows user to change to effective ID with more rights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03622BC2-D8A3-4714-B19A-26A06CC0577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68413" y="204788"/>
            <a:ext cx="7194550" cy="576262"/>
          </a:xfrm>
        </p:spPr>
        <p:txBody>
          <a:bodyPr/>
          <a:lstStyle/>
          <a:p>
            <a:pPr eaLnBrk="1" hangingPunct="1"/>
            <a:r>
              <a:rPr lang="en-US" altLang="en-US"/>
              <a:t>Virtualization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C3AAFBD5-73DB-46BC-A327-5E1260FD7D4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40650" cy="4530725"/>
          </a:xfrm>
        </p:spPr>
        <p:txBody>
          <a:bodyPr/>
          <a:lstStyle/>
          <a:p>
            <a:r>
              <a:rPr lang="en-US" altLang="en-US" sz="2000" dirty="0"/>
              <a:t>Allows </a:t>
            </a:r>
            <a:r>
              <a:rPr lang="en-US" altLang="en-US" sz="2000" dirty="0" smtClean="0"/>
              <a:t>OS to </a:t>
            </a:r>
            <a:r>
              <a:rPr lang="en-US" altLang="en-US" sz="2000" dirty="0"/>
              <a:t>run applications within other OSes</a:t>
            </a:r>
          </a:p>
          <a:p>
            <a:pPr lvl="1"/>
            <a:r>
              <a:rPr lang="en-US" altLang="en-US" sz="2000" dirty="0"/>
              <a:t>Vast and growing industry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Emulation</a:t>
            </a:r>
            <a:r>
              <a:rPr lang="en-US" altLang="en-US" sz="2000" dirty="0"/>
              <a:t> used when source CPU type different from target type (i.e. PowerPC to Intel x86)</a:t>
            </a:r>
          </a:p>
          <a:p>
            <a:pPr lvl="1"/>
            <a:r>
              <a:rPr lang="en-US" altLang="en-US" sz="2000" dirty="0"/>
              <a:t>Generally slowest method</a:t>
            </a:r>
          </a:p>
          <a:p>
            <a:pPr lvl="1"/>
            <a:r>
              <a:rPr lang="en-US" altLang="en-US" sz="2000" dirty="0"/>
              <a:t>When computer language not compiled to native code –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Interpretation</a:t>
            </a:r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Virtualization</a:t>
            </a:r>
            <a:r>
              <a:rPr lang="en-US" altLang="en-US" sz="2000" dirty="0"/>
              <a:t> – OS natively compiled for CPU, running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guest</a:t>
            </a:r>
            <a:r>
              <a:rPr lang="en-US" altLang="en-US" sz="2000" dirty="0"/>
              <a:t> OSes </a:t>
            </a:r>
            <a:r>
              <a:rPr lang="en-US" altLang="en-US" sz="2000" dirty="0" smtClean="0"/>
              <a:t>also </a:t>
            </a:r>
            <a:r>
              <a:rPr lang="en-US" altLang="en-US" sz="2000" dirty="0"/>
              <a:t>natively compiled </a:t>
            </a:r>
          </a:p>
          <a:p>
            <a:pPr lvl="1"/>
            <a:r>
              <a:rPr lang="en-US" altLang="en-US" sz="2000" dirty="0"/>
              <a:t>Consider VMware running </a:t>
            </a:r>
            <a:r>
              <a:rPr lang="en-US" altLang="en-US" sz="2000" dirty="0" smtClean="0"/>
              <a:t>Win10 </a:t>
            </a:r>
            <a:r>
              <a:rPr lang="en-US" altLang="en-US" sz="2000" dirty="0"/>
              <a:t>guests, each running applications, all on native </a:t>
            </a:r>
            <a:r>
              <a:rPr lang="en-US" altLang="en-US" sz="2000" dirty="0" smtClean="0"/>
              <a:t>Win10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host </a:t>
            </a:r>
            <a:r>
              <a:rPr lang="en-US" altLang="en-US" sz="2000" dirty="0"/>
              <a:t>OS</a:t>
            </a:r>
          </a:p>
          <a:p>
            <a:pPr lvl="1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VMM</a:t>
            </a:r>
            <a:r>
              <a:rPr lang="en-US" altLang="en-US" sz="2000" dirty="0"/>
              <a:t> (virtual machine </a:t>
            </a:r>
            <a:r>
              <a:rPr lang="en-US" altLang="en-US" sz="2000" dirty="0" smtClean="0"/>
              <a:t>manager</a:t>
            </a:r>
            <a:r>
              <a:rPr lang="en-US" altLang="en-US" sz="2000" dirty="0"/>
              <a:t>) provides virtualization services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>
            <a:extLst>
              <a:ext uri="{FF2B5EF4-FFF2-40B4-BE49-F238E27FC236}">
                <a16:creationId xmlns:a16="http://schemas.microsoft.com/office/drawing/2014/main" id="{5AAFF784-E85C-41DD-9564-2AFE9F2AF85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17600" y="206375"/>
            <a:ext cx="7400925" cy="576263"/>
          </a:xfrm>
        </p:spPr>
        <p:txBody>
          <a:bodyPr/>
          <a:lstStyle/>
          <a:p>
            <a:pPr eaLnBrk="1" hangingPunct="1"/>
            <a:r>
              <a:rPr lang="en-US" altLang="en-US"/>
              <a:t>Virtualization (cont.)</a:t>
            </a:r>
          </a:p>
        </p:txBody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739FC5C6-2924-4E47-B256-29443953061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12075" cy="4530725"/>
          </a:xfrm>
        </p:spPr>
        <p:txBody>
          <a:bodyPr/>
          <a:lstStyle/>
          <a:p>
            <a:r>
              <a:rPr lang="en-US" altLang="en-US" sz="2000" dirty="0"/>
              <a:t>Use cases involve laptops and desktops running multiple OSes for exploration or compatibility</a:t>
            </a:r>
          </a:p>
          <a:p>
            <a:pPr lvl="1"/>
            <a:r>
              <a:rPr lang="en-US" altLang="en-US" sz="2000" dirty="0"/>
              <a:t>Apple laptop running Mac OS X host, Windows as a guest</a:t>
            </a:r>
          </a:p>
          <a:p>
            <a:pPr lvl="1"/>
            <a:r>
              <a:rPr lang="en-US" altLang="en-US" sz="2000" dirty="0"/>
              <a:t>Developing apps for multiple OSes without having multiple systems</a:t>
            </a:r>
          </a:p>
          <a:p>
            <a:pPr lvl="1"/>
            <a:r>
              <a:rPr lang="en-US" altLang="en-US" sz="2000" dirty="0"/>
              <a:t>Quality assurance testing applications without having multiple systems</a:t>
            </a:r>
          </a:p>
          <a:p>
            <a:pPr lvl="1"/>
            <a:r>
              <a:rPr lang="en-US" altLang="en-US" sz="2000" dirty="0"/>
              <a:t>Executing and managing compute environments within data centers</a:t>
            </a:r>
          </a:p>
          <a:p>
            <a:r>
              <a:rPr lang="en-US" altLang="en-US" sz="2000" dirty="0"/>
              <a:t>VMM can run natively, in which case they are also the host</a:t>
            </a:r>
          </a:p>
          <a:p>
            <a:pPr lvl="1"/>
            <a:r>
              <a:rPr lang="en-US" altLang="en-US" sz="2000" dirty="0"/>
              <a:t>There is no general-purpose host then (VMware ESX and Citrix </a:t>
            </a:r>
            <a:r>
              <a:rPr lang="en-US" altLang="en-US" sz="2000" dirty="0" err="1"/>
              <a:t>XenServer</a:t>
            </a:r>
            <a:r>
              <a:rPr lang="en-US" altLang="en-US" sz="2000" dirty="0"/>
              <a:t>)</a:t>
            </a:r>
          </a:p>
          <a:p>
            <a:pPr lvl="2"/>
            <a:endParaRPr lang="en-US" altLang="en-US" dirty="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967AD9E5-C263-4DD7-BF7C-15DD636247A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20775" y="192088"/>
            <a:ext cx="7645400" cy="601662"/>
          </a:xfrm>
        </p:spPr>
        <p:txBody>
          <a:bodyPr/>
          <a:lstStyle/>
          <a:p>
            <a:pPr eaLnBrk="1" hangingPunct="1"/>
            <a:r>
              <a:rPr lang="en-US" altLang="en-US" sz="3000"/>
              <a:t>Computing Environments - Virtualization</a:t>
            </a:r>
          </a:p>
        </p:txBody>
      </p:sp>
      <p:pic>
        <p:nvPicPr>
          <p:cNvPr id="94211" name="Picture 1" descr="1_20.pdf">
            <a:extLst>
              <a:ext uri="{FF2B5EF4-FFF2-40B4-BE49-F238E27FC236}">
                <a16:creationId xmlns:a16="http://schemas.microsoft.com/office/drawing/2014/main" id="{6757256A-1C41-4B7F-99E9-C6E76C868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8113" y="1554163"/>
            <a:ext cx="6396037" cy="4338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676400" y="2888119"/>
            <a:ext cx="66607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63041123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>
            <a:extLst>
              <a:ext uri="{FF2B5EF4-FFF2-40B4-BE49-F238E27FC236}">
                <a16:creationId xmlns:a16="http://schemas.microsoft.com/office/drawing/2014/main" id="{241EA749-5F42-4DDF-91AF-C39281ECA8A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00138" y="227013"/>
            <a:ext cx="7399337" cy="558800"/>
          </a:xfrm>
        </p:spPr>
        <p:txBody>
          <a:bodyPr/>
          <a:lstStyle/>
          <a:p>
            <a:r>
              <a:rPr lang="en-US" altLang="en-US"/>
              <a:t>Computer-System Architecture</a:t>
            </a:r>
          </a:p>
        </p:txBody>
      </p:sp>
      <p:sp>
        <p:nvSpPr>
          <p:cNvPr id="48131" name="Content Placeholder 2">
            <a:extLst>
              <a:ext uri="{FF2B5EF4-FFF2-40B4-BE49-F238E27FC236}">
                <a16:creationId xmlns:a16="http://schemas.microsoft.com/office/drawing/2014/main" id="{4D3327B7-8FD8-4AB6-82B1-9B1A1B47B9CD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631031" y="1213610"/>
            <a:ext cx="8337550" cy="4867275"/>
          </a:xfrm>
        </p:spPr>
        <p:txBody>
          <a:bodyPr/>
          <a:lstStyle/>
          <a:p>
            <a:r>
              <a:rPr lang="en-US" altLang="en-US" sz="2000" dirty="0"/>
              <a:t>Most systems use a single general-purpose processor</a:t>
            </a:r>
          </a:p>
          <a:p>
            <a:pPr lvl="1"/>
            <a:r>
              <a:rPr lang="en-US" altLang="en-US" sz="2000" dirty="0"/>
              <a:t>Most systems have special-purpose processors as well</a:t>
            </a:r>
            <a:endParaRPr lang="en-US" altLang="en-US" sz="900" dirty="0"/>
          </a:p>
          <a:p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Multiprocessors</a:t>
            </a:r>
            <a:r>
              <a:rPr lang="en-US" altLang="en-US" sz="2000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systems growing in use and importance</a:t>
            </a:r>
          </a:p>
          <a:p>
            <a:pPr lvl="1"/>
            <a:r>
              <a:rPr lang="en-US" altLang="en-US" sz="2000" dirty="0"/>
              <a:t>Also known as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 systems</a:t>
            </a:r>
            <a:r>
              <a:rPr lang="en-US" altLang="en-US" sz="2000" dirty="0"/>
              <a:t>,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tightly-coupled systems</a:t>
            </a:r>
          </a:p>
          <a:p>
            <a:pPr lvl="1"/>
            <a:r>
              <a:rPr lang="en-US" altLang="en-US" sz="2000" dirty="0"/>
              <a:t>Advantages include: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throughput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Economy of scale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Increased reliability </a:t>
            </a:r>
            <a:r>
              <a:rPr lang="en-US" altLang="en-US" sz="2000" dirty="0"/>
              <a:t>– graceful degradation or fault tolerance</a:t>
            </a:r>
          </a:p>
          <a:p>
            <a:pPr lvl="1"/>
            <a:r>
              <a:rPr lang="en-US" altLang="en-US" sz="2000" dirty="0"/>
              <a:t>Two types:</a:t>
            </a:r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Multiprocessing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dirty="0"/>
              <a:t>– each processor is assigned a </a:t>
            </a:r>
            <a:r>
              <a:rPr lang="en-US" altLang="en-US" sz="2000"/>
              <a:t>specie </a:t>
            </a:r>
            <a:r>
              <a:rPr lang="en-US" altLang="en-US" sz="2000" smtClean="0"/>
              <a:t>task</a:t>
            </a:r>
            <a:endParaRPr lang="en-US" altLang="en-US" sz="2000" dirty="0"/>
          </a:p>
          <a:p>
            <a:pPr marL="1200150" lvl="2" indent="-342900">
              <a:buFont typeface="Arial" panose="020B0604020202020204" pitchFamily="34" charset="0"/>
              <a:buAutoNum type="arabicPeriod"/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Multiprocessing </a:t>
            </a:r>
            <a:r>
              <a:rPr lang="en-US" altLang="en-US" sz="2000" dirty="0"/>
              <a:t>– each processor performs all tasks</a:t>
            </a:r>
          </a:p>
          <a:p>
            <a:pPr marL="1200150" lvl="2" indent="-342900">
              <a:buFont typeface="Webdings" panose="05030102010509060703" pitchFamily="18" charset="2"/>
              <a:buNone/>
            </a:pPr>
            <a:endParaRPr lang="en-US" altLang="en-US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5177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>
            <a:extLst>
              <a:ext uri="{FF2B5EF4-FFF2-40B4-BE49-F238E27FC236}">
                <a16:creationId xmlns:a16="http://schemas.microsoft.com/office/drawing/2014/main" id="{C1410AFB-466A-4B08-A8E9-FA44DF2206B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39800" y="133350"/>
            <a:ext cx="8229600" cy="641350"/>
          </a:xfrm>
        </p:spPr>
        <p:txBody>
          <a:bodyPr/>
          <a:lstStyle/>
          <a:p>
            <a:r>
              <a:rPr lang="en-US" altLang="en-US" sz="3000"/>
              <a:t>Symmetric Multiprocessing Architecture</a:t>
            </a:r>
          </a:p>
        </p:txBody>
      </p:sp>
      <p:pic>
        <p:nvPicPr>
          <p:cNvPr id="50179" name="Picture 2">
            <a:extLst>
              <a:ext uri="{FF2B5EF4-FFF2-40B4-BE49-F238E27FC236}">
                <a16:creationId xmlns:a16="http://schemas.microsoft.com/office/drawing/2014/main" id="{61A30DEF-BA94-447F-8812-ADBD513F7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3205" y="1365381"/>
            <a:ext cx="6258892" cy="4738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4806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>
            <a:extLst>
              <a:ext uri="{FF2B5EF4-FFF2-40B4-BE49-F238E27FC236}">
                <a16:creationId xmlns:a16="http://schemas.microsoft.com/office/drawing/2014/main" id="{20841D46-E229-498E-9F1F-A94657CB74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4788"/>
            <a:ext cx="8070850" cy="576262"/>
          </a:xfrm>
        </p:spPr>
        <p:txBody>
          <a:bodyPr/>
          <a:lstStyle/>
          <a:p>
            <a:r>
              <a:rPr lang="en-US" altLang="en-US" dirty="0"/>
              <a:t>Dual-Core Design</a:t>
            </a:r>
          </a:p>
        </p:txBody>
      </p:sp>
      <p:sp>
        <p:nvSpPr>
          <p:cNvPr id="52227" name="Content Placeholder 1">
            <a:extLst>
              <a:ext uri="{FF2B5EF4-FFF2-40B4-BE49-F238E27FC236}">
                <a16:creationId xmlns:a16="http://schemas.microsoft.com/office/drawing/2014/main" id="{2C6B238E-3C2D-4092-8CEA-97744AAE8F40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54075" y="1108076"/>
            <a:ext cx="6921313" cy="1216772"/>
          </a:xfrm>
        </p:spPr>
        <p:txBody>
          <a:bodyPr/>
          <a:lstStyle/>
          <a:p>
            <a:r>
              <a:rPr lang="en-US" altLang="en-US" sz="2000" dirty="0"/>
              <a:t>Multi-chip and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multicore</a:t>
            </a:r>
          </a:p>
          <a:p>
            <a:r>
              <a:rPr lang="en-US" altLang="en-US" sz="2000" dirty="0"/>
              <a:t>Systems containing all </a:t>
            </a:r>
            <a:r>
              <a:rPr lang="en-US" altLang="en-US" sz="2000" dirty="0" smtClean="0"/>
              <a:t>chips</a:t>
            </a:r>
            <a:endParaRPr lang="en-US" altLang="en-US" sz="2000" b="1" dirty="0">
              <a:solidFill>
                <a:srgbClr val="3366FF"/>
              </a:solidFill>
            </a:endParaRPr>
          </a:p>
          <a:p>
            <a:pPr lvl="1"/>
            <a:r>
              <a:rPr lang="en-US" altLang="en-US" sz="2000" dirty="0"/>
              <a:t>Chassis containing multiple separate systems</a:t>
            </a:r>
          </a:p>
          <a:p>
            <a:pPr lvl="1"/>
            <a:endParaRPr lang="en-US" altLang="en-US" dirty="0"/>
          </a:p>
        </p:txBody>
      </p:sp>
      <p:pic>
        <p:nvPicPr>
          <p:cNvPr id="52228" name="Picture 2">
            <a:extLst>
              <a:ext uri="{FF2B5EF4-FFF2-40B4-BE49-F238E27FC236}">
                <a16:creationId xmlns:a16="http://schemas.microsoft.com/office/drawing/2014/main" id="{77155B73-8D6F-4B94-A72D-0EA688D48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056" y="2388259"/>
            <a:ext cx="4039281" cy="3601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65908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82AFAD1E-E934-45C6-9563-2F384ACE56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23925" y="84138"/>
            <a:ext cx="8035925" cy="709612"/>
          </a:xfrm>
        </p:spPr>
        <p:txBody>
          <a:bodyPr/>
          <a:lstStyle/>
          <a:p>
            <a:r>
              <a:rPr lang="en-US" altLang="en-US"/>
              <a:t>Non-Uniform Memory Access System</a:t>
            </a:r>
          </a:p>
        </p:txBody>
      </p:sp>
      <p:pic>
        <p:nvPicPr>
          <p:cNvPr id="54275" name="Picture 2">
            <a:extLst>
              <a:ext uri="{FF2B5EF4-FFF2-40B4-BE49-F238E27FC236}">
                <a16:creationId xmlns:a16="http://schemas.microsoft.com/office/drawing/2014/main" id="{95963655-0AB0-4CCC-A2C8-392BB4B36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0" y="1482725"/>
            <a:ext cx="4440238" cy="420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018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69A1BED6-5944-4DA0-B6E3-EB3BCCB8AC0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201613"/>
            <a:ext cx="7532688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System Structure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DA4DDCE4-1C30-412E-839F-FB2BB84F3FE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204913"/>
            <a:ext cx="7772400" cy="4483100"/>
          </a:xfrm>
        </p:spPr>
        <p:txBody>
          <a:bodyPr/>
          <a:lstStyle/>
          <a:p>
            <a:r>
              <a:rPr lang="en-US" altLang="en-US" sz="2000" dirty="0"/>
              <a:t>Computer system can be divided into four components: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Hardware</a:t>
            </a:r>
            <a:r>
              <a:rPr lang="en-US" altLang="en-US" sz="2000" dirty="0"/>
              <a:t> – provides basic computing resources</a:t>
            </a:r>
          </a:p>
          <a:p>
            <a:pPr lvl="2"/>
            <a:r>
              <a:rPr lang="en-US" altLang="en-US" sz="2000" dirty="0"/>
              <a:t>CPU, memory, I/O devices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Operating system</a:t>
            </a:r>
          </a:p>
          <a:p>
            <a:pPr lvl="2"/>
            <a:r>
              <a:rPr lang="en-US" altLang="en-US" sz="2000" dirty="0"/>
              <a:t>Controls and coordinates use of hardware among various applications and users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Application programs </a:t>
            </a:r>
            <a:r>
              <a:rPr lang="en-US" altLang="en-US" sz="2000" dirty="0"/>
              <a:t>– define the ways in which the system resources are used to solve the computing problems of the users</a:t>
            </a:r>
          </a:p>
          <a:p>
            <a:pPr lvl="2"/>
            <a:r>
              <a:rPr lang="en-US" altLang="en-US" sz="2000" dirty="0"/>
              <a:t>Word processors, compilers, web browsers, database systems, video games</a:t>
            </a:r>
          </a:p>
          <a:p>
            <a:pPr lvl="1"/>
            <a:r>
              <a:rPr lang="en-US" altLang="en-US" sz="2000" dirty="0">
                <a:solidFill>
                  <a:srgbClr val="0000FF"/>
                </a:solidFill>
              </a:rPr>
              <a:t>Users</a:t>
            </a:r>
          </a:p>
          <a:p>
            <a:pPr lvl="2"/>
            <a:r>
              <a:rPr lang="en-US" altLang="en-US" sz="2000" dirty="0"/>
              <a:t>People, machines, other computers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>
            <a:extLst>
              <a:ext uri="{FF2B5EF4-FFF2-40B4-BE49-F238E27FC236}">
                <a16:creationId xmlns:a16="http://schemas.microsoft.com/office/drawing/2014/main" id="{4773C3BE-9EC6-4AC9-BFED-6703722AE4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11138"/>
            <a:ext cx="8034338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sp>
        <p:nvSpPr>
          <p:cNvPr id="55299" name="Content Placeholder 2">
            <a:extLst>
              <a:ext uri="{FF2B5EF4-FFF2-40B4-BE49-F238E27FC236}">
                <a16:creationId xmlns:a16="http://schemas.microsoft.com/office/drawing/2014/main" id="{2F915434-FD64-4DB0-A829-8C9E2B7AC5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/>
        <p:txBody>
          <a:bodyPr/>
          <a:lstStyle/>
          <a:p>
            <a:r>
              <a:rPr lang="en-US" altLang="en-US" sz="2000" dirty="0"/>
              <a:t>Like multiprocessor systems, but multiple systems working together</a:t>
            </a:r>
          </a:p>
          <a:p>
            <a:pPr lvl="1"/>
            <a:r>
              <a:rPr lang="en-US" altLang="en-US" sz="2000" dirty="0"/>
              <a:t>Usually sharing storage via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storage-area network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SAN</a:t>
            </a:r>
            <a:r>
              <a:rPr lang="en-US" altLang="en-US" sz="2000" dirty="0"/>
              <a:t>)</a:t>
            </a:r>
          </a:p>
          <a:p>
            <a:pPr lvl="1"/>
            <a:r>
              <a:rPr lang="en-US" altLang="en-US" sz="2000" dirty="0"/>
              <a:t>Provides a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high-availability</a:t>
            </a:r>
            <a:r>
              <a:rPr lang="en-US" altLang="en-US" sz="2000" b="1" dirty="0"/>
              <a:t> </a:t>
            </a:r>
            <a:r>
              <a:rPr lang="en-US" altLang="en-US" sz="2000" dirty="0"/>
              <a:t>service which survives failures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Asymmetric clustering </a:t>
            </a:r>
            <a:r>
              <a:rPr lang="en-US" altLang="en-US" sz="2000" dirty="0"/>
              <a:t>has one machine in hot-standby mode</a:t>
            </a:r>
          </a:p>
          <a:p>
            <a:pPr lvl="2"/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Symmetric clustering </a:t>
            </a:r>
            <a:r>
              <a:rPr lang="en-US" altLang="en-US" sz="2000" dirty="0"/>
              <a:t>has multiple nodes running applications, monitoring each other</a:t>
            </a:r>
          </a:p>
          <a:p>
            <a:pPr lvl="1"/>
            <a:r>
              <a:rPr lang="en-US" altLang="en-US" sz="2000" dirty="0"/>
              <a:t>Some clusters are for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high-performance computing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HPC</a:t>
            </a:r>
            <a:r>
              <a:rPr lang="en-US" altLang="en-US" sz="2000" dirty="0"/>
              <a:t>)</a:t>
            </a:r>
          </a:p>
          <a:p>
            <a:pPr lvl="2"/>
            <a:r>
              <a:rPr lang="en-US" altLang="en-US" sz="2000" dirty="0"/>
              <a:t>Applications must be written to use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parallelization</a:t>
            </a:r>
          </a:p>
          <a:p>
            <a:pPr lvl="1"/>
            <a:r>
              <a:rPr lang="en-US" altLang="en-US" sz="2000" dirty="0"/>
              <a:t>Some have</a:t>
            </a:r>
            <a:r>
              <a:rPr lang="en-US" altLang="en-US" sz="2000" b="1" dirty="0">
                <a:solidFill>
                  <a:srgbClr val="3366FF"/>
                </a:solidFill>
              </a:rPr>
              <a:t>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distributed lock manager </a:t>
            </a:r>
            <a:r>
              <a:rPr lang="en-US" altLang="en-US" sz="2000" dirty="0"/>
              <a:t>(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DLM</a:t>
            </a:r>
            <a:r>
              <a:rPr lang="en-US" altLang="en-US" sz="2000" dirty="0"/>
              <a:t>) to avoid conflicting operations</a:t>
            </a:r>
          </a:p>
        </p:txBody>
      </p:sp>
    </p:spTree>
    <p:extLst>
      <p:ext uri="{BB962C8B-B14F-4D97-AF65-F5344CB8AC3E}">
        <p14:creationId xmlns:p14="http://schemas.microsoft.com/office/powerpoint/2010/main" val="936710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399C69F4-7B4D-4100-A321-7296749C9C1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7963"/>
            <a:ext cx="8061325" cy="576262"/>
          </a:xfrm>
        </p:spPr>
        <p:txBody>
          <a:bodyPr/>
          <a:lstStyle/>
          <a:p>
            <a:r>
              <a:rPr lang="en-US" altLang="en-US"/>
              <a:t>Clustered Systems</a:t>
            </a:r>
          </a:p>
        </p:txBody>
      </p:sp>
      <p:pic>
        <p:nvPicPr>
          <p:cNvPr id="57347" name="Picture 2">
            <a:extLst>
              <a:ext uri="{FF2B5EF4-FFF2-40B4-BE49-F238E27FC236}">
                <a16:creationId xmlns:a16="http://schemas.microsoft.com/office/drawing/2014/main" id="{372567EC-7590-4FE5-8D94-D772F81D0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57" y="1685896"/>
            <a:ext cx="7067410" cy="3626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519977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">
            <a:extLst>
              <a:ext uri="{FF2B5EF4-FFF2-40B4-BE49-F238E27FC236}">
                <a16:creationId xmlns:a16="http://schemas.microsoft.com/office/drawing/2014/main" id="{F3E9582F-73D2-4BB5-8C85-155733606EC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446306" y="2888119"/>
            <a:ext cx="7016376" cy="1030738"/>
          </a:xfrm>
        </p:spPr>
        <p:txBody>
          <a:bodyPr/>
          <a:lstStyle/>
          <a:p>
            <a:pPr marL="457200" lvl="1" indent="0">
              <a:buNone/>
            </a:pPr>
            <a:r>
              <a:rPr lang="en-US" altLang="en-US" sz="3200" b="1" dirty="0">
                <a:solidFill>
                  <a:srgbClr val="006699"/>
                </a:solidFill>
                <a:latin typeface="+mj-lt"/>
              </a:rPr>
              <a:t>Computer System Environments</a:t>
            </a:r>
          </a:p>
        </p:txBody>
      </p:sp>
    </p:spTree>
    <p:extLst>
      <p:ext uri="{BB962C8B-B14F-4D97-AF65-F5344CB8AC3E}">
        <p14:creationId xmlns:p14="http://schemas.microsoft.com/office/powerpoint/2010/main" val="29483035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Computing Environments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1" y="1296988"/>
            <a:ext cx="6506936" cy="4145869"/>
          </a:xfrm>
        </p:spPr>
        <p:txBody>
          <a:bodyPr/>
          <a:lstStyle/>
          <a:p>
            <a:r>
              <a:rPr lang="en-US" altLang="en-US" sz="2400" dirty="0"/>
              <a:t>Traditional</a:t>
            </a:r>
          </a:p>
          <a:p>
            <a:r>
              <a:rPr lang="en-US" altLang="en-US" sz="2400" dirty="0"/>
              <a:t>Mobile</a:t>
            </a:r>
          </a:p>
          <a:p>
            <a:r>
              <a:rPr lang="en-US" altLang="en-US" sz="2400" dirty="0" smtClean="0"/>
              <a:t>Client-Server</a:t>
            </a:r>
            <a:endParaRPr lang="en-US" altLang="en-US" sz="2400" dirty="0"/>
          </a:p>
          <a:p>
            <a:r>
              <a:rPr lang="en-US" altLang="en-US" sz="2400" dirty="0"/>
              <a:t>Pear-to-Pear</a:t>
            </a:r>
          </a:p>
          <a:p>
            <a:r>
              <a:rPr lang="en-US" altLang="en-US" sz="2400" dirty="0"/>
              <a:t>Cloud computing</a:t>
            </a:r>
          </a:p>
          <a:p>
            <a:r>
              <a:rPr lang="en-US" altLang="en-US" sz="2400" dirty="0"/>
              <a:t>Real-time Embedded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48804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Title 1">
            <a:extLst>
              <a:ext uri="{FF2B5EF4-FFF2-40B4-BE49-F238E27FC236}">
                <a16:creationId xmlns:a16="http://schemas.microsoft.com/office/drawing/2014/main" id="{71B8082F-3362-4A0A-8D0E-FB22B114750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60668" y="171450"/>
            <a:ext cx="8016875" cy="622300"/>
          </a:xfrm>
        </p:spPr>
        <p:txBody>
          <a:bodyPr/>
          <a:lstStyle/>
          <a:p>
            <a:r>
              <a:rPr lang="en-US" altLang="en-US" sz="3000" dirty="0"/>
              <a:t>Traditional</a:t>
            </a:r>
          </a:p>
        </p:txBody>
      </p:sp>
      <p:sp>
        <p:nvSpPr>
          <p:cNvPr id="100355" name="Content Placeholder 2">
            <a:extLst>
              <a:ext uri="{FF2B5EF4-FFF2-40B4-BE49-F238E27FC236}">
                <a16:creationId xmlns:a16="http://schemas.microsoft.com/office/drawing/2014/main" id="{3405E8D5-FD1B-4039-BB1E-A9B3B0779F9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9150" y="1296988"/>
            <a:ext cx="7589353" cy="4145869"/>
          </a:xfrm>
        </p:spPr>
        <p:txBody>
          <a:bodyPr/>
          <a:lstStyle/>
          <a:p>
            <a:r>
              <a:rPr lang="en-US" altLang="en-US" sz="2400" dirty="0"/>
              <a:t>Stand-alone general-purpose machines</a:t>
            </a:r>
          </a:p>
          <a:p>
            <a:r>
              <a:rPr lang="en-US" altLang="en-US" sz="2400" dirty="0"/>
              <a:t>But blurred as most systems interconnect with others (i.e., the Internet)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Portals</a:t>
            </a:r>
            <a:r>
              <a:rPr lang="en-US" altLang="en-US" sz="2400" dirty="0"/>
              <a:t> provide web access to internal systems</a:t>
            </a:r>
          </a:p>
          <a:p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Network computers </a:t>
            </a:r>
            <a:r>
              <a:rPr lang="en-US" altLang="en-US" sz="2400" dirty="0"/>
              <a:t>(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thin clients</a:t>
            </a:r>
            <a:r>
              <a:rPr lang="en-US" altLang="en-US" sz="2400" dirty="0"/>
              <a:t>) are like Web terminals</a:t>
            </a:r>
          </a:p>
          <a:p>
            <a:r>
              <a:rPr lang="en-US" altLang="en-US" sz="2400" dirty="0"/>
              <a:t>Mobile computers interconnect via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wireless networks</a:t>
            </a:r>
          </a:p>
          <a:p>
            <a:r>
              <a:rPr lang="en-US" altLang="en-US" sz="2400" dirty="0"/>
              <a:t>Networking becoming ubiquitous – even home systems use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firewalls</a:t>
            </a:r>
            <a:r>
              <a:rPr lang="en-US" altLang="en-US" sz="2400" dirty="0"/>
              <a:t> to protect home computers from Internet attacks</a:t>
            </a:r>
          </a:p>
        </p:txBody>
      </p:sp>
    </p:spTree>
    <p:extLst>
      <p:ext uri="{BB962C8B-B14F-4D97-AF65-F5344CB8AC3E}">
        <p14:creationId xmlns:p14="http://schemas.microsoft.com/office/powerpoint/2010/main" val="30171297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Title 1">
            <a:extLst>
              <a:ext uri="{FF2B5EF4-FFF2-40B4-BE49-F238E27FC236}">
                <a16:creationId xmlns:a16="http://schemas.microsoft.com/office/drawing/2014/main" id="{A1829908-11E3-4B1B-A3D2-0806808B690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76250" y="217488"/>
            <a:ext cx="8537575" cy="576262"/>
          </a:xfrm>
        </p:spPr>
        <p:txBody>
          <a:bodyPr/>
          <a:lstStyle/>
          <a:p>
            <a:r>
              <a:rPr lang="en-US" altLang="en-US" dirty="0"/>
              <a:t>Mobile</a:t>
            </a:r>
          </a:p>
        </p:txBody>
      </p:sp>
      <p:sp>
        <p:nvSpPr>
          <p:cNvPr id="101379" name="Content Placeholder 2">
            <a:extLst>
              <a:ext uri="{FF2B5EF4-FFF2-40B4-BE49-F238E27FC236}">
                <a16:creationId xmlns:a16="http://schemas.microsoft.com/office/drawing/2014/main" id="{08F08BF4-93C5-4EF8-B50D-2C9206FFF051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11213" y="1209674"/>
            <a:ext cx="7666865" cy="4178756"/>
          </a:xfrm>
        </p:spPr>
        <p:txBody>
          <a:bodyPr/>
          <a:lstStyle/>
          <a:p>
            <a:r>
              <a:rPr lang="en-US" altLang="en-US" sz="2400" dirty="0"/>
              <a:t>Handheld smartphones, tablets, etc.</a:t>
            </a:r>
          </a:p>
          <a:p>
            <a:r>
              <a:rPr lang="en-US" altLang="en-US" sz="2400" dirty="0"/>
              <a:t>What is the functional difference between them and a “traditional” laptop?</a:t>
            </a:r>
          </a:p>
          <a:p>
            <a:r>
              <a:rPr lang="en-US" altLang="en-US" sz="2400" dirty="0"/>
              <a:t>Extra feature – more OS features (GPS, gyroscope)</a:t>
            </a:r>
          </a:p>
          <a:p>
            <a:r>
              <a:rPr lang="en-US" altLang="en-US" sz="2400" dirty="0"/>
              <a:t>Allows new types of apps like </a:t>
            </a:r>
            <a:r>
              <a:rPr lang="en-US" altLang="en-US" sz="2400" b="1" i="1" dirty="0"/>
              <a:t>augmented reality</a:t>
            </a:r>
          </a:p>
          <a:p>
            <a:r>
              <a:rPr lang="en-US" altLang="en-US" sz="2400" dirty="0"/>
              <a:t>Use IEEE 802.11 wireless, or cellular data networks for connectivity</a:t>
            </a:r>
          </a:p>
          <a:p>
            <a:r>
              <a:rPr lang="en-US" altLang="en-US" sz="2400" dirty="0"/>
              <a:t>Leaders are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Apple iOS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Google Android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7362B21A-8A5E-4F20-9A05-0BE89E8793A7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296988" y="207963"/>
            <a:ext cx="7192962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Client Server</a:t>
            </a:r>
          </a:p>
        </p:txBody>
      </p:sp>
      <p:sp>
        <p:nvSpPr>
          <p:cNvPr id="102403" name="Rectangle 4">
            <a:extLst>
              <a:ext uri="{FF2B5EF4-FFF2-40B4-BE49-F238E27FC236}">
                <a16:creationId xmlns:a16="http://schemas.microsoft.com/office/drawing/2014/main" id="{CF60D9FD-B67C-4C64-ACD2-8A9A5FAEFA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166813"/>
            <a:ext cx="7734300" cy="467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08585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SzPct val="90000"/>
            </a:pPr>
            <a:r>
              <a:rPr lang="en-US" altLang="en-US" sz="2000" dirty="0"/>
              <a:t>Client-Server Computing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Dumb terminals supplanted by smart PCs</a:t>
            </a:r>
          </a:p>
          <a:p>
            <a:pPr lvl="1">
              <a:lnSpc>
                <a:spcPct val="90000"/>
              </a:lnSpc>
              <a:buSzPct val="80000"/>
            </a:pPr>
            <a:r>
              <a:rPr lang="en-US" altLang="en-US" sz="2000" dirty="0"/>
              <a:t>Many systems now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servers</a:t>
            </a:r>
            <a:r>
              <a:rPr lang="en-US" altLang="en-US" sz="2000" dirty="0"/>
              <a:t>, responding to requests generated by </a:t>
            </a: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clients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Compute-server system </a:t>
            </a:r>
            <a:r>
              <a:rPr lang="en-US" altLang="en-US" sz="2000" dirty="0"/>
              <a:t>provides an interface to client to request services (i.e., database)</a:t>
            </a:r>
          </a:p>
          <a:p>
            <a:pPr lvl="2">
              <a:lnSpc>
                <a:spcPct val="90000"/>
              </a:lnSpc>
            </a:pPr>
            <a:r>
              <a:rPr lang="en-US" altLang="en-US" sz="2000" b="1" dirty="0">
                <a:solidFill>
                  <a:srgbClr val="006699"/>
                </a:solidFill>
                <a:latin typeface="+mj-lt"/>
              </a:rPr>
              <a:t>File-server system </a:t>
            </a:r>
            <a:r>
              <a:rPr lang="en-US" altLang="en-US" sz="2000" dirty="0"/>
              <a:t>provides interface for clients to store and retrieve files</a:t>
            </a:r>
          </a:p>
        </p:txBody>
      </p:sp>
      <p:pic>
        <p:nvPicPr>
          <p:cNvPr id="102404" name="Picture 1" descr="1_18.pdf">
            <a:extLst>
              <a:ext uri="{FF2B5EF4-FFF2-40B4-BE49-F238E27FC236}">
                <a16:creationId xmlns:a16="http://schemas.microsoft.com/office/drawing/2014/main" id="{3F572163-5430-4601-AD15-704330FF5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1213" y="3805238"/>
            <a:ext cx="4610100" cy="2005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BB647B75-B333-4E93-8EF1-19CAA860382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152525" y="212725"/>
            <a:ext cx="7394575" cy="576263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Peer-to-Peer</a:t>
            </a:r>
          </a:p>
        </p:txBody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7366DDF6-F84D-4FDE-9942-CC6839DC10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5057775" cy="4530725"/>
          </a:xfrm>
        </p:spPr>
        <p:txBody>
          <a:bodyPr/>
          <a:lstStyle/>
          <a:p>
            <a:r>
              <a:rPr lang="en-US" altLang="en-US" sz="2000" dirty="0"/>
              <a:t>Another model of distributed system</a:t>
            </a:r>
          </a:p>
          <a:p>
            <a:r>
              <a:rPr lang="en-US" altLang="en-US" sz="2000" dirty="0"/>
              <a:t>P2P does not distinguish clients and servers</a:t>
            </a:r>
          </a:p>
          <a:p>
            <a:pPr lvl="1"/>
            <a:r>
              <a:rPr lang="en-US" altLang="en-US" sz="2000" dirty="0" smtClean="0"/>
              <a:t>All </a:t>
            </a:r>
            <a:r>
              <a:rPr lang="en-US" altLang="en-US" sz="2000" dirty="0"/>
              <a:t>nodes are considered peers</a:t>
            </a:r>
          </a:p>
          <a:p>
            <a:pPr lvl="1"/>
            <a:r>
              <a:rPr lang="en-US" altLang="en-US" sz="2000" dirty="0" smtClean="0"/>
              <a:t>Each acts </a:t>
            </a:r>
            <a:r>
              <a:rPr lang="en-US" altLang="en-US" sz="2000" dirty="0"/>
              <a:t>as client, </a:t>
            </a:r>
            <a:r>
              <a:rPr lang="en-US" altLang="en-US" sz="2000" dirty="0" smtClean="0"/>
              <a:t>server, </a:t>
            </a:r>
            <a:r>
              <a:rPr lang="en-US" altLang="en-US" sz="2000" dirty="0"/>
              <a:t>or both</a:t>
            </a:r>
          </a:p>
          <a:p>
            <a:pPr lvl="1"/>
            <a:r>
              <a:rPr lang="en-US" altLang="en-US" sz="2000" dirty="0"/>
              <a:t>Node must join P2P network</a:t>
            </a:r>
          </a:p>
          <a:p>
            <a:pPr lvl="2"/>
            <a:r>
              <a:rPr lang="en-US" altLang="en-US" sz="2000" dirty="0"/>
              <a:t>Registers its service with central lookup service on network, or</a:t>
            </a:r>
          </a:p>
          <a:p>
            <a:pPr lvl="2"/>
            <a:r>
              <a:rPr lang="en-US" altLang="en-US" sz="2000" dirty="0"/>
              <a:t>Broadcast request for service and respond to requests for service via </a:t>
            </a:r>
            <a:r>
              <a:rPr lang="en-US" altLang="en-US" sz="2000" b="1" i="1" dirty="0"/>
              <a:t>discovery protocol</a:t>
            </a:r>
          </a:p>
          <a:p>
            <a:pPr lvl="1"/>
            <a:r>
              <a:rPr lang="en-US" altLang="en-US" sz="2000" dirty="0"/>
              <a:t>Examples include</a:t>
            </a:r>
            <a:r>
              <a:rPr lang="en-US" altLang="en-US" sz="2000" i="1" dirty="0"/>
              <a:t> </a:t>
            </a:r>
            <a:r>
              <a:rPr lang="en-US" altLang="en-US" sz="2000" dirty="0"/>
              <a:t>Napster</a:t>
            </a:r>
            <a:r>
              <a:rPr lang="en-US" altLang="en-US" sz="2000" i="1" dirty="0"/>
              <a:t> </a:t>
            </a:r>
            <a:r>
              <a:rPr lang="en-US" altLang="en-US" sz="2000" dirty="0"/>
              <a:t>and</a:t>
            </a:r>
            <a:r>
              <a:rPr lang="en-US" altLang="en-US" sz="2000" i="1" dirty="0"/>
              <a:t> </a:t>
            </a:r>
            <a:r>
              <a:rPr lang="en-US" altLang="en-US" sz="2000" dirty="0"/>
              <a:t>Gnutella</a:t>
            </a:r>
            <a:r>
              <a:rPr lang="en-US" altLang="en-US" sz="2000" i="1" dirty="0"/>
              <a:t>, 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Voice over IP </a:t>
            </a:r>
            <a:r>
              <a:rPr lang="en-US" altLang="en-US" sz="2000" dirty="0"/>
              <a:t>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VoIP</a:t>
            </a:r>
            <a:r>
              <a:rPr lang="en-US" altLang="en-US" sz="2000" dirty="0"/>
              <a:t>)</a:t>
            </a:r>
            <a:r>
              <a:rPr lang="en-US" altLang="en-US" sz="2000" i="1" dirty="0"/>
              <a:t> </a:t>
            </a:r>
            <a:r>
              <a:rPr lang="en-US" altLang="en-US" sz="2000" dirty="0"/>
              <a:t>such as Skype </a:t>
            </a:r>
          </a:p>
        </p:txBody>
      </p:sp>
      <p:pic>
        <p:nvPicPr>
          <p:cNvPr id="104452" name="Picture 1" descr="1_19.pdf">
            <a:extLst>
              <a:ext uri="{FF2B5EF4-FFF2-40B4-BE49-F238E27FC236}">
                <a16:creationId xmlns:a16="http://schemas.microsoft.com/office/drawing/2014/main" id="{E2A18885-21B9-47B4-84C9-50C4EA2B2C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488" y="1984375"/>
            <a:ext cx="2668587" cy="2027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060450"/>
            <a:ext cx="7343636" cy="4807787"/>
          </a:xfrm>
        </p:spPr>
        <p:txBody>
          <a:bodyPr/>
          <a:lstStyle/>
          <a:p>
            <a:r>
              <a:rPr lang="en-US" altLang="en-US" sz="2400" dirty="0"/>
              <a:t>Delivers computing, storage, even apps as a service across a network</a:t>
            </a:r>
          </a:p>
          <a:p>
            <a:r>
              <a:rPr lang="en-US" altLang="en-US" sz="2400" dirty="0"/>
              <a:t>Logical extension of virtualization because it uses virtualization as the base for it functionality.</a:t>
            </a:r>
          </a:p>
          <a:p>
            <a:pPr lvl="1"/>
            <a:r>
              <a:rPr lang="en-US" altLang="en-US" sz="2400" dirty="0"/>
              <a:t>Amazon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EC2</a:t>
            </a:r>
            <a:r>
              <a:rPr lang="en-US" altLang="en-US" sz="2400" dirty="0"/>
              <a:t>  has thousands of servers, millions of virtual machines, petabytes of storage available across the Internet, pay based on usage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241386D3-7914-4E0D-BD20-DCD46A75AE3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55675" y="198438"/>
            <a:ext cx="8123238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Cloud Computing (Cont.)</a:t>
            </a:r>
          </a:p>
        </p:txBody>
      </p:sp>
      <p:sp>
        <p:nvSpPr>
          <p:cNvPr id="106499" name="Rectangle 3">
            <a:extLst>
              <a:ext uri="{FF2B5EF4-FFF2-40B4-BE49-F238E27FC236}">
                <a16:creationId xmlns:a16="http://schemas.microsoft.com/office/drawing/2014/main" id="{63BBC9B6-44FC-4182-AE85-87D204920BB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060450"/>
            <a:ext cx="7949924" cy="5103813"/>
          </a:xfrm>
        </p:spPr>
        <p:txBody>
          <a:bodyPr/>
          <a:lstStyle/>
          <a:p>
            <a:r>
              <a:rPr lang="en-US" altLang="en-US" sz="2000" dirty="0"/>
              <a:t>Many types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Public cloud </a:t>
            </a:r>
            <a:r>
              <a:rPr lang="en-US" altLang="en-US" sz="2000" dirty="0"/>
              <a:t>– available via Internet to anyone willing to pay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Private cloud </a:t>
            </a:r>
            <a:r>
              <a:rPr lang="en-US" altLang="en-US" sz="2000" dirty="0"/>
              <a:t>– run by a company for the company’s own use</a:t>
            </a:r>
          </a:p>
          <a:p>
            <a:pPr lvl="1"/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Hybrid cloud </a:t>
            </a:r>
            <a:r>
              <a:rPr lang="en-US" altLang="en-US" sz="2000" dirty="0"/>
              <a:t>– includes both public and private cloud components</a:t>
            </a:r>
          </a:p>
          <a:p>
            <a:pPr lvl="1"/>
            <a:r>
              <a:rPr lang="en-US" altLang="en-US" sz="2000" dirty="0"/>
              <a:t>Software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SaaS</a:t>
            </a:r>
            <a:r>
              <a:rPr lang="en-US" altLang="en-US" sz="2000" dirty="0"/>
              <a:t>) – one or more applications available via the Internet (i.e., word processor)</a:t>
            </a:r>
          </a:p>
          <a:p>
            <a:pPr lvl="1"/>
            <a:r>
              <a:rPr lang="en-US" altLang="en-US" sz="2000" dirty="0"/>
              <a:t>Platform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PaaS</a:t>
            </a:r>
            <a:r>
              <a:rPr lang="en-US" altLang="en-US" sz="2000" dirty="0"/>
              <a:t>) – software stack ready for application use via the Internet (i.e., a database server)</a:t>
            </a:r>
          </a:p>
          <a:p>
            <a:pPr lvl="1"/>
            <a:r>
              <a:rPr lang="en-US" altLang="en-US" sz="2000" dirty="0"/>
              <a:t>Infrastructure as a Service (</a:t>
            </a:r>
            <a:r>
              <a:rPr lang="en-US" altLang="en-US" sz="2000" b="1" kern="1200" dirty="0">
                <a:solidFill>
                  <a:srgbClr val="006699"/>
                </a:solidFill>
                <a:latin typeface="+mj-lt"/>
                <a:cs typeface="+mn-cs"/>
              </a:rPr>
              <a:t>IaaS</a:t>
            </a:r>
            <a:r>
              <a:rPr lang="en-US" altLang="en-US" sz="2000" dirty="0"/>
              <a:t>) – servers or storage available over Internet (i.e., storage available for backup use)</a:t>
            </a:r>
          </a:p>
        </p:txBody>
      </p:sp>
    </p:spTree>
    <p:extLst>
      <p:ext uri="{BB962C8B-B14F-4D97-AF65-F5344CB8AC3E}">
        <p14:creationId xmlns:p14="http://schemas.microsoft.com/office/powerpoint/2010/main" val="2818565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6850503E-0C66-4E1F-85A5-04BB5FC518A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41400" y="182563"/>
            <a:ext cx="76454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Abstract View of Components of Computer</a:t>
            </a:r>
          </a:p>
        </p:txBody>
      </p:sp>
      <p:pic>
        <p:nvPicPr>
          <p:cNvPr id="13315" name="Picture 4">
            <a:extLst>
              <a:ext uri="{FF2B5EF4-FFF2-40B4-BE49-F238E27FC236}">
                <a16:creationId xmlns:a16="http://schemas.microsoft.com/office/drawing/2014/main" id="{21815D40-5D25-4B93-A397-C7A0DFC21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7730" y="1212574"/>
            <a:ext cx="6480328" cy="4594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圓角矩形 1"/>
          <p:cNvSpPr>
            <a:spLocks noChangeArrowheads="1"/>
          </p:cNvSpPr>
          <p:nvPr/>
        </p:nvSpPr>
        <p:spPr bwMode="auto">
          <a:xfrm>
            <a:off x="1252538" y="3548063"/>
            <a:ext cx="6937375" cy="1163637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3">
            <a:extLst>
              <a:ext uri="{FF2B5EF4-FFF2-40B4-BE49-F238E27FC236}">
                <a16:creationId xmlns:a16="http://schemas.microsoft.com/office/drawing/2014/main" id="{FD6537A6-ABBB-418B-A303-F33ED361BE0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1688" y="1092200"/>
            <a:ext cx="7645400" cy="1571625"/>
          </a:xfrm>
        </p:spPr>
        <p:txBody>
          <a:bodyPr/>
          <a:lstStyle/>
          <a:p>
            <a:r>
              <a:rPr lang="en-US" altLang="en-US" sz="2000" dirty="0"/>
              <a:t>Cloud computing environments composed of traditional OSes, plus VMMs, plus cloud management tools</a:t>
            </a:r>
          </a:p>
          <a:p>
            <a:pPr lvl="1"/>
            <a:r>
              <a:rPr lang="en-US" altLang="en-US" sz="2000" dirty="0"/>
              <a:t>Internet connectivity requires security like firewalls</a:t>
            </a:r>
            <a:endParaRPr lang="en-US" altLang="en-US" sz="900" dirty="0"/>
          </a:p>
          <a:p>
            <a:pPr lvl="1"/>
            <a:r>
              <a:rPr lang="en-US" altLang="en-US" sz="2000" dirty="0"/>
              <a:t>Load balancers spread traffic across multiple applications</a:t>
            </a:r>
          </a:p>
        </p:txBody>
      </p:sp>
      <p:pic>
        <p:nvPicPr>
          <p:cNvPr id="108547" name="Picture 1" descr="1_21.pdf">
            <a:extLst>
              <a:ext uri="{FF2B5EF4-FFF2-40B4-BE49-F238E27FC236}">
                <a16:creationId xmlns:a16="http://schemas.microsoft.com/office/drawing/2014/main" id="{013FD59D-83E6-4294-8C1F-125F5B808E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7288" y="2800350"/>
            <a:ext cx="4119562" cy="326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0D4B5261-AC9E-4876-9921-245A283701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762" y="220663"/>
            <a:ext cx="8123238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+mj-lt"/>
                <a:ea typeface="MS PGothic" pitchFamily="34" charset="-128"/>
                <a:cs typeface="ＭＳ Ｐゴシック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  <a:ea typeface="MS PGothic" pitchFamily="34" charset="-128"/>
                <a:cs typeface="ＭＳ Ｐゴシック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6699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altLang="en-US" sz="2800" kern="0" dirty="0"/>
              <a:t>Cloud Computing (cont.)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Title 1">
            <a:extLst>
              <a:ext uri="{FF2B5EF4-FFF2-40B4-BE49-F238E27FC236}">
                <a16:creationId xmlns:a16="http://schemas.microsoft.com/office/drawing/2014/main" id="{2697C8B9-0041-4830-8C83-5FF8CFAF01C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58863" y="73025"/>
            <a:ext cx="8229600" cy="711200"/>
          </a:xfrm>
        </p:spPr>
        <p:txBody>
          <a:bodyPr/>
          <a:lstStyle/>
          <a:p>
            <a:r>
              <a:rPr lang="en-US" altLang="en-US" sz="2800" dirty="0">
                <a:solidFill>
                  <a:schemeClr val="bg1">
                    <a:lumMod val="65000"/>
                  </a:schemeClr>
                </a:solidFill>
              </a:rPr>
              <a:t>Real-Time Embedded Systems</a:t>
            </a:r>
          </a:p>
        </p:txBody>
      </p:sp>
      <p:sp>
        <p:nvSpPr>
          <p:cNvPr id="110595" name="Content Placeholder 2">
            <a:extLst>
              <a:ext uri="{FF2B5EF4-FFF2-40B4-BE49-F238E27FC236}">
                <a16:creationId xmlns:a16="http://schemas.microsoft.com/office/drawing/2014/main" id="{265F30E9-05CB-4D61-971C-5E1743F20FFE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20738" y="1154113"/>
            <a:ext cx="7688262" cy="4530725"/>
          </a:xfrm>
        </p:spPr>
        <p:txBody>
          <a:bodyPr/>
          <a:lstStyle/>
          <a:p>
            <a:r>
              <a:rPr lang="en-US" altLang="en-US" sz="2400" dirty="0"/>
              <a:t>Real-time embedded systems most prevalent form of computers</a:t>
            </a:r>
          </a:p>
          <a:p>
            <a:pPr lvl="1"/>
            <a:r>
              <a:rPr lang="en-US" altLang="en-US" sz="2400" dirty="0"/>
              <a:t>Vary </a:t>
            </a:r>
            <a:r>
              <a:rPr lang="en-US" altLang="en-US" sz="2400" dirty="0" smtClean="0"/>
              <a:t>considerably, </a:t>
            </a:r>
            <a:r>
              <a:rPr lang="en-US" altLang="en-US" sz="2400" dirty="0"/>
              <a:t>special purpose, limited purpose OS,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real-time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OS</a:t>
            </a:r>
          </a:p>
          <a:p>
            <a:pPr lvl="1"/>
            <a:r>
              <a:rPr lang="en-US" altLang="en-US" sz="2400" dirty="0"/>
              <a:t>Use expanding</a:t>
            </a:r>
          </a:p>
          <a:p>
            <a:r>
              <a:rPr lang="en-US" altLang="en-US" sz="2400" dirty="0"/>
              <a:t>Many other special computing environments as well</a:t>
            </a:r>
          </a:p>
          <a:p>
            <a:pPr lvl="1"/>
            <a:r>
              <a:rPr lang="en-US" altLang="en-US" sz="2400" dirty="0"/>
              <a:t>Some have </a:t>
            </a:r>
            <a:r>
              <a:rPr lang="en-US" altLang="en-US" sz="2400" dirty="0" smtClean="0"/>
              <a:t>OSes</a:t>
            </a:r>
          </a:p>
          <a:p>
            <a:pPr lvl="1"/>
            <a:r>
              <a:rPr lang="en-US" altLang="en-US" sz="2400" dirty="0" smtClean="0"/>
              <a:t>Some </a:t>
            </a:r>
            <a:r>
              <a:rPr lang="en-US" altLang="en-US" sz="2400" dirty="0"/>
              <a:t>perform tasks without an OS</a:t>
            </a:r>
          </a:p>
          <a:p>
            <a:r>
              <a:rPr lang="en-US" altLang="en-US" sz="2400" dirty="0"/>
              <a:t>Real-time OS has well-defined fixed time constraints</a:t>
            </a:r>
          </a:p>
          <a:p>
            <a:pPr lvl="1"/>
            <a:r>
              <a:rPr lang="en-US" altLang="en-US" sz="2400" dirty="0"/>
              <a:t>Processing </a:t>
            </a:r>
            <a:r>
              <a:rPr lang="en-US" altLang="en-US" sz="2400" b="1" i="1" dirty="0"/>
              <a:t>must</a:t>
            </a:r>
            <a:r>
              <a:rPr lang="en-US" altLang="en-US" sz="2400" dirty="0"/>
              <a:t> be done within constraint</a:t>
            </a:r>
          </a:p>
          <a:p>
            <a:pPr lvl="1"/>
            <a:r>
              <a:rPr lang="en-US" altLang="en-US" sz="2400" dirty="0"/>
              <a:t>Correct operation only if constraints met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/>
              <a:t>Operating systems made available in source-code format rather than just binary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closed-source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proprietary</a:t>
            </a:r>
          </a:p>
          <a:p>
            <a:r>
              <a:rPr lang="en-US" altLang="en-US" sz="2400" dirty="0"/>
              <a:t>Counter to the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copy protection </a:t>
            </a:r>
            <a:r>
              <a:rPr lang="en-US" altLang="en-US" sz="2400" dirty="0">
                <a:solidFill>
                  <a:srgbClr val="000000"/>
                </a:solidFill>
              </a:rPr>
              <a:t>and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Digital Rights Management </a:t>
            </a:r>
            <a:r>
              <a:rPr lang="en-US" altLang="en-US" sz="2400" dirty="0"/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DRM</a:t>
            </a:r>
            <a:r>
              <a:rPr lang="en-US" altLang="en-US" sz="2400" dirty="0"/>
              <a:t>) </a:t>
            </a:r>
            <a:r>
              <a:rPr lang="en-US" altLang="en-US" sz="2400" dirty="0">
                <a:solidFill>
                  <a:srgbClr val="000000"/>
                </a:solidFill>
              </a:rPr>
              <a:t>movement</a:t>
            </a:r>
            <a:endParaRPr lang="en-US" altLang="en-US" sz="1000" dirty="0">
              <a:solidFill>
                <a:srgbClr val="000000"/>
              </a:solidFill>
            </a:endParaRPr>
          </a:p>
          <a:p>
            <a:r>
              <a:rPr lang="en-US" altLang="en-US" sz="2400" dirty="0">
                <a:solidFill>
                  <a:srgbClr val="000000"/>
                </a:solidFill>
              </a:rPr>
              <a:t>Started by 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Free Software Foundation </a:t>
            </a:r>
            <a:r>
              <a:rPr lang="en-US" altLang="en-US" sz="2400" dirty="0">
                <a:solidFill>
                  <a:srgbClr val="000000"/>
                </a:solidFill>
              </a:rPr>
              <a:t>(</a:t>
            </a:r>
            <a:r>
              <a:rPr lang="en-US" altLang="en-US" sz="2400" b="1" kern="1200" dirty="0">
                <a:solidFill>
                  <a:srgbClr val="006699"/>
                </a:solidFill>
                <a:latin typeface="+mj-lt"/>
                <a:cs typeface="+mn-cs"/>
              </a:rPr>
              <a:t>FSF</a:t>
            </a:r>
            <a:r>
              <a:rPr lang="en-US" altLang="en-US" sz="2400" dirty="0"/>
              <a:t>)</a:t>
            </a:r>
            <a:r>
              <a:rPr lang="en-US" altLang="en-US" sz="2400" dirty="0">
                <a:solidFill>
                  <a:srgbClr val="000000"/>
                </a:solidFill>
              </a:rPr>
              <a:t>, which has </a:t>
            </a:r>
            <a:r>
              <a:rPr lang="ja-JP" altLang="en-US" sz="2400" dirty="0">
                <a:solidFill>
                  <a:srgbClr val="000000"/>
                </a:solidFill>
              </a:rPr>
              <a:t>“</a:t>
            </a:r>
            <a:r>
              <a:rPr lang="en-US" altLang="ja-JP" sz="2400" dirty="0">
                <a:solidFill>
                  <a:srgbClr val="000000"/>
                </a:solidFill>
              </a:rPr>
              <a:t>copyleft</a:t>
            </a:r>
            <a:r>
              <a:rPr lang="ja-JP" altLang="en-US" sz="2400" dirty="0">
                <a:solidFill>
                  <a:srgbClr val="000000"/>
                </a:solidFill>
              </a:rPr>
              <a:t>”</a:t>
            </a:r>
            <a:r>
              <a:rPr lang="en-US" altLang="ja-JP" sz="2400" dirty="0">
                <a:solidFill>
                  <a:srgbClr val="000000"/>
                </a:solidFill>
              </a:rPr>
              <a:t> 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GNU Public License </a:t>
            </a:r>
            <a:r>
              <a:rPr lang="en-US" altLang="ja-JP" sz="2400" dirty="0"/>
              <a:t>(</a:t>
            </a:r>
            <a:r>
              <a:rPr lang="en-US" altLang="ja-JP" sz="2400" b="1" kern="1200" dirty="0">
                <a:solidFill>
                  <a:srgbClr val="006699"/>
                </a:solidFill>
                <a:latin typeface="+mj-lt"/>
                <a:cs typeface="+mn-cs"/>
              </a:rPr>
              <a:t>GPL</a:t>
            </a:r>
            <a:r>
              <a:rPr lang="en-US" altLang="ja-JP" sz="2400" dirty="0"/>
              <a:t>)</a:t>
            </a:r>
          </a:p>
          <a:p>
            <a:pPr lvl="1"/>
            <a:r>
              <a:rPr lang="en-US" altLang="en-US" sz="2000" dirty="0"/>
              <a:t>Free software and open-source software are two different ideas championed by different groups of people</a:t>
            </a:r>
          </a:p>
          <a:p>
            <a:pPr lvl="2"/>
            <a:r>
              <a:rPr lang="en-US" altLang="en-US" sz="2000" dirty="0">
                <a:solidFill>
                  <a:srgbClr val="663300"/>
                </a:solidFill>
              </a:rPr>
              <a:t>http://gnu.org/philosophy/open-source-misses-the-point.html</a:t>
            </a:r>
            <a:r>
              <a:rPr lang="en-US" altLang="en-US" sz="2000" dirty="0" smtClean="0">
                <a:solidFill>
                  <a:srgbClr val="663300"/>
                </a:solidFill>
              </a:rPr>
              <a:t>/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Title 1">
            <a:extLst>
              <a:ext uri="{FF2B5EF4-FFF2-40B4-BE49-F238E27FC236}">
                <a16:creationId xmlns:a16="http://schemas.microsoft.com/office/drawing/2014/main" id="{2E44F3F0-E6BE-450E-AA66-38706C8ED15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82663" y="201613"/>
            <a:ext cx="7704137" cy="576262"/>
          </a:xfrm>
        </p:spPr>
        <p:txBody>
          <a:bodyPr/>
          <a:lstStyle/>
          <a:p>
            <a:r>
              <a:rPr lang="en-US" altLang="en-US" sz="2800"/>
              <a:t>Free and Open-Source Operating Systems</a:t>
            </a:r>
          </a:p>
        </p:txBody>
      </p:sp>
      <p:sp>
        <p:nvSpPr>
          <p:cNvPr id="111619" name="Content Placeholder 2">
            <a:extLst>
              <a:ext uri="{FF2B5EF4-FFF2-40B4-BE49-F238E27FC236}">
                <a16:creationId xmlns:a16="http://schemas.microsoft.com/office/drawing/2014/main" id="{4884E438-06FD-4EC5-ACD4-9B0F212ABB7B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0263" y="1233488"/>
            <a:ext cx="7704137" cy="4530725"/>
          </a:xfrm>
        </p:spPr>
        <p:txBody>
          <a:bodyPr/>
          <a:lstStyle/>
          <a:p>
            <a:r>
              <a:rPr lang="en-US" altLang="en-US" sz="2400" dirty="0" smtClean="0">
                <a:solidFill>
                  <a:srgbClr val="000000"/>
                </a:solidFill>
              </a:rPr>
              <a:t>Examples include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GNU/Linux </a:t>
            </a:r>
            <a:r>
              <a:rPr lang="en-US" altLang="en-US" sz="2400" dirty="0" smtClean="0"/>
              <a:t>and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BSD UNIX </a:t>
            </a:r>
            <a:r>
              <a:rPr lang="en-US" altLang="en-US" sz="2400" dirty="0" smtClean="0">
                <a:solidFill>
                  <a:srgbClr val="000000"/>
                </a:solidFill>
              </a:rPr>
              <a:t>(including core of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Mac</a:t>
            </a:r>
            <a:r>
              <a:rPr lang="en-US" altLang="en-US" sz="2400" b="1" dirty="0" smtClean="0">
                <a:solidFill>
                  <a:srgbClr val="3366FF"/>
                </a:solidFill>
              </a:rPr>
              <a:t> </a:t>
            </a:r>
            <a:r>
              <a:rPr lang="en-US" altLang="en-US" sz="2400" b="1" kern="1200" dirty="0" smtClean="0">
                <a:solidFill>
                  <a:srgbClr val="006699"/>
                </a:solidFill>
                <a:latin typeface="+mj-lt"/>
                <a:cs typeface="+mn-cs"/>
              </a:rPr>
              <a:t>OS X</a:t>
            </a:r>
            <a:r>
              <a:rPr lang="en-US" altLang="en-US" sz="2400" dirty="0" smtClean="0">
                <a:solidFill>
                  <a:srgbClr val="000000"/>
                </a:solidFill>
              </a:rPr>
              <a:t>), and many more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Can use VMM like 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VMware Player (Free on Windows)</a:t>
            </a:r>
          </a:p>
          <a:p>
            <a:pPr lvl="1"/>
            <a:r>
              <a:rPr lang="en-US" altLang="en-US" sz="2400" dirty="0" err="1" smtClean="0">
                <a:solidFill>
                  <a:srgbClr val="000000"/>
                </a:solidFill>
              </a:rPr>
              <a:t>Virtualbox</a:t>
            </a:r>
            <a:r>
              <a:rPr lang="en-US" altLang="en-US" sz="2400" dirty="0" smtClean="0">
                <a:solidFill>
                  <a:srgbClr val="000000"/>
                </a:solidFill>
              </a:rPr>
              <a:t> (open source and free on many platforms - </a:t>
            </a:r>
            <a:r>
              <a:rPr lang="en-US" altLang="en-US" sz="2400" dirty="0" smtClean="0"/>
              <a:t>http://www.virtualbox.com) 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Used to run guest OS for exploration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62090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ECECFDC0-04E7-4125-BDC9-A8852EAD52A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033463" y="198438"/>
            <a:ext cx="7534275" cy="576262"/>
          </a:xfrm>
        </p:spPr>
        <p:txBody>
          <a:bodyPr/>
          <a:lstStyle/>
          <a:p>
            <a:pPr eaLnBrk="1" hangingPunct="1"/>
            <a:r>
              <a:rPr lang="en-US" altLang="en-US"/>
              <a:t>The Study of Operating Systems</a:t>
            </a:r>
          </a:p>
        </p:txBody>
      </p:sp>
      <p:sp>
        <p:nvSpPr>
          <p:cNvPr id="113667" name="Rectangle 1">
            <a:extLst>
              <a:ext uri="{FF2B5EF4-FFF2-40B4-BE49-F238E27FC236}">
                <a16:creationId xmlns:a16="http://schemas.microsoft.com/office/drawing/2014/main" id="{A9ADB72A-C379-40B9-96E3-D4FAFB9F20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" y="1222375"/>
            <a:ext cx="7920038" cy="4703763"/>
          </a:xfrm>
          <a:prstGeom prst="rect">
            <a:avLst/>
          </a:prstGeom>
          <a:solidFill>
            <a:srgbClr val="CEEBFA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There has never been a more interesting time to study operating systems, and it has never been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easier. The open-source movement has overtaken operating systems, causing many of them to be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made available in both source and binary (executable) format. The list of operating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systems available in both formats includes Linux, BUSD UNIX, Solaris, and part of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macOS</a:t>
            </a:r>
            <a:r>
              <a:rPr kumimoji="0" lang="en-US" altLang="en-US" sz="1200" dirty="0">
                <a:latin typeface="Verdana" panose="020B0604030504040204" pitchFamily="34" charset="0"/>
              </a:rPr>
              <a:t>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availability of source code allows us to study operating systems from the inside out.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Questions that we could once answer only by looking at documentation or the behavior of an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 we can now answer by examining the code itself.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Operating systems that are no longer commercially viable have been open-sourced as well, enabling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us to study how systems operated in a time of fewer CPU, memory, and storage resources.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An extensive but incomplete list of open-source operating-system projects is available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from https://curlie.org/Computers/Software/Operating_Systems/Open_Source/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In addition, the rise of virtualization as a mainstream (and frequently free) computer function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makes it possible to run many operating systems on top of one core system. For example, VMware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(http://www.vmware.com)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providesa</a:t>
            </a:r>
            <a:r>
              <a:rPr kumimoji="0" lang="en-US" altLang="en-US" sz="1200" dirty="0">
                <a:latin typeface="Verdana" panose="020B0604030504040204" pitchFamily="34" charset="0"/>
              </a:rPr>
              <a:t> free “player” for Windows on which hundreds of free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“virtual appliances” can run. </a:t>
            </a:r>
            <a:r>
              <a:rPr kumimoji="0" lang="en-US" altLang="en-US" sz="1200" dirty="0" err="1">
                <a:latin typeface="Verdana" panose="020B0604030504040204" pitchFamily="34" charset="0"/>
              </a:rPr>
              <a:t>Virtualbox</a:t>
            </a:r>
            <a:r>
              <a:rPr kumimoji="0" lang="en-US" altLang="en-US" sz="1200" dirty="0">
                <a:latin typeface="Verdana" panose="020B0604030504040204" pitchFamily="34" charset="0"/>
              </a:rPr>
              <a:t> (http://www.virtualbox.com) provides a free, open-source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virtual machine manager on many operating systems. Using such tools, students can try out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hundreds of operating systems without dedicated hardware.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kumimoji="0" lang="en-US" altLang="en-US" sz="12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The advent of open-source operating systems has also made it easier to make the move from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student to operating-system developer. With some knowledge, some effort, and an Internet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connection, a student can even create a new operating-system distribution. Just a few years ago,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it was difficult or impossible to get access to source code. Now, such access is limited only by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200" dirty="0">
                <a:latin typeface="Verdana" panose="020B0604030504040204" pitchFamily="34" charset="0"/>
              </a:rPr>
              <a:t>how much interest, time, and disk space a student has.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248ED826-3203-40F8-B0D3-237827F6534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End of Chapter 1</a:t>
            </a:r>
          </a:p>
        </p:txBody>
      </p:sp>
    </p:spTree>
    <p:extLst>
      <p:ext uri="{BB962C8B-B14F-4D97-AF65-F5344CB8AC3E}">
        <p14:creationId xmlns:p14="http://schemas.microsoft.com/office/powerpoint/2010/main" val="18806573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>
            <a:extLst>
              <a:ext uri="{FF2B5EF4-FFF2-40B4-BE49-F238E27FC236}">
                <a16:creationId xmlns:a16="http://schemas.microsoft.com/office/drawing/2014/main" id="{02D8B42B-EF2E-45B0-B775-843D1784D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0663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DE956-D8D2-CC41-A503-584A2927E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ＭＳ Ｐゴシック" charset="-128"/>
              </a:rPr>
              <a:t>Many similar to standard programming data structures</a:t>
            </a: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Singly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Doubly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defRPr/>
            </a:pPr>
            <a:r>
              <a:rPr lang="en-US" b="1" i="1" dirty="0">
                <a:ea typeface="ＭＳ Ｐゴシック" charset="-128"/>
              </a:rPr>
              <a:t>Circular linked list</a:t>
            </a: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-128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-128"/>
            </a:endParaRPr>
          </a:p>
        </p:txBody>
      </p:sp>
      <p:pic>
        <p:nvPicPr>
          <p:cNvPr id="97284" name="Picture 3" descr="1_13.pdf">
            <a:extLst>
              <a:ext uri="{FF2B5EF4-FFF2-40B4-BE49-F238E27FC236}">
                <a16:creationId xmlns:a16="http://schemas.microsoft.com/office/drawing/2014/main" id="{4CBBE9AD-6B50-486E-B252-7F99E7A1C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150" y="2068513"/>
            <a:ext cx="6932613" cy="779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5" name="Picture 4" descr="1_14.pdf">
            <a:extLst>
              <a:ext uri="{FF2B5EF4-FFF2-40B4-BE49-F238E27FC236}">
                <a16:creationId xmlns:a16="http://schemas.microsoft.com/office/drawing/2014/main" id="{423A57C8-D754-48D8-8979-4E21B2366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3" y="3632200"/>
            <a:ext cx="7026275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7286" name="Picture 5" descr="1_15.pdf">
            <a:extLst>
              <a:ext uri="{FF2B5EF4-FFF2-40B4-BE49-F238E27FC236}">
                <a16:creationId xmlns:a16="http://schemas.microsoft.com/office/drawing/2014/main" id="{5E7F7BE3-E7AF-4915-8591-E144B61CD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5099050"/>
            <a:ext cx="684212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6380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Title 1">
            <a:extLst>
              <a:ext uri="{FF2B5EF4-FFF2-40B4-BE49-F238E27FC236}">
                <a16:creationId xmlns:a16="http://schemas.microsoft.com/office/drawing/2014/main" id="{656A40C1-7358-4598-8602-0BC4B24F65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8307" name="Content Placeholder 2">
            <a:extLst>
              <a:ext uri="{FF2B5EF4-FFF2-40B4-BE49-F238E27FC236}">
                <a16:creationId xmlns:a16="http://schemas.microsoft.com/office/drawing/2014/main" id="{0E8AFC19-2093-47C9-8C49-C7118EC3C58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5468938" cy="16049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Binary search tree</a:t>
            </a:r>
            <a:r>
              <a:rPr lang="en-US" altLang="en-US" sz="1800"/>
              <a:t/>
            </a:r>
            <a:br>
              <a:rPr lang="en-US" altLang="en-US" sz="1800"/>
            </a:br>
            <a:r>
              <a:rPr lang="en-US" altLang="en-US" sz="1800"/>
              <a:t>left &lt;= right</a:t>
            </a:r>
          </a:p>
          <a:p>
            <a:pPr lvl="1"/>
            <a:r>
              <a:rPr lang="en-US" altLang="en-US" sz="1800"/>
              <a:t>Search performance is </a:t>
            </a:r>
            <a:r>
              <a:rPr lang="en-US" altLang="en-US" sz="1800" i="1"/>
              <a:t>O(n)</a:t>
            </a:r>
          </a:p>
          <a:p>
            <a:pPr lvl="1"/>
            <a:r>
              <a:rPr lang="en-US" altLang="en-US" sz="1800" b="1">
                <a:solidFill>
                  <a:srgbClr val="3366FF"/>
                </a:solidFill>
              </a:rPr>
              <a:t>Balanced binary search tree </a:t>
            </a:r>
            <a:r>
              <a:rPr lang="en-US" altLang="en-US" sz="1800"/>
              <a:t>is </a:t>
            </a:r>
            <a:r>
              <a:rPr lang="en-US" altLang="en-US" sz="1800" i="1"/>
              <a:t>O(lg n)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8308" name="Picture 1" descr="1_16.pdf">
            <a:extLst>
              <a:ext uri="{FF2B5EF4-FFF2-40B4-BE49-F238E27FC236}">
                <a16:creationId xmlns:a16="http://schemas.microsoft.com/office/drawing/2014/main" id="{8A7EC466-9A66-4BE5-B140-99E216931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163" y="2979738"/>
            <a:ext cx="2755900" cy="215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479754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>
            <a:extLst>
              <a:ext uri="{FF2B5EF4-FFF2-40B4-BE49-F238E27FC236}">
                <a16:creationId xmlns:a16="http://schemas.microsoft.com/office/drawing/2014/main" id="{6DFC2181-041F-4221-8028-84EBEE448D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r>
              <a:rPr lang="en-US" altLang="en-US"/>
              <a:t>Kernel Data Structures</a:t>
            </a:r>
          </a:p>
        </p:txBody>
      </p:sp>
      <p:sp>
        <p:nvSpPr>
          <p:cNvPr id="99331" name="Content Placeholder 2">
            <a:extLst>
              <a:ext uri="{FF2B5EF4-FFF2-40B4-BE49-F238E27FC236}">
                <a16:creationId xmlns:a16="http://schemas.microsoft.com/office/drawing/2014/main" id="{68AEA443-4F4C-44F5-BED3-7DA9622A439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806450" y="1233488"/>
            <a:ext cx="7726363" cy="4983162"/>
          </a:xfrm>
        </p:spPr>
        <p:txBody>
          <a:bodyPr/>
          <a:lstStyle/>
          <a:p>
            <a:r>
              <a:rPr lang="en-US" altLang="en-US" sz="1800" b="1">
                <a:solidFill>
                  <a:srgbClr val="3366FF"/>
                </a:solidFill>
              </a:rPr>
              <a:t>Hash function </a:t>
            </a:r>
            <a:r>
              <a:rPr lang="en-US" altLang="en-US" sz="1800"/>
              <a:t>can create a</a:t>
            </a:r>
            <a:r>
              <a:rPr lang="en-US" altLang="en-US" sz="1800" b="1">
                <a:solidFill>
                  <a:srgbClr val="3366FF"/>
                </a:solidFill>
              </a:rPr>
              <a:t> hash map</a:t>
            </a: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endParaRPr lang="en-US" altLang="en-US" sz="1800" b="1" i="1">
              <a:solidFill>
                <a:srgbClr val="3366FF"/>
              </a:solidFill>
            </a:endParaRPr>
          </a:p>
          <a:p>
            <a:pPr>
              <a:buFont typeface="Monotype Sorts" pitchFamily="-84" charset="2"/>
              <a:buNone/>
            </a:pPr>
            <a:endParaRPr lang="en-US" altLang="en-US" sz="1800" b="1" i="1">
              <a:solidFill>
                <a:srgbClr val="3366FF"/>
              </a:solidFill>
            </a:endParaRPr>
          </a:p>
          <a:p>
            <a:r>
              <a:rPr lang="en-US" altLang="en-US" sz="1800" b="1">
                <a:solidFill>
                  <a:srgbClr val="3366FF"/>
                </a:solidFill>
              </a:rPr>
              <a:t>Bitmap</a:t>
            </a:r>
            <a:r>
              <a:rPr lang="en-US" altLang="en-US" sz="1800"/>
              <a:t> – string of </a:t>
            </a:r>
            <a:r>
              <a:rPr lang="en-US" altLang="en-US" sz="1800" i="1"/>
              <a:t>n</a:t>
            </a:r>
            <a:r>
              <a:rPr lang="en-US" altLang="en-US" sz="1800"/>
              <a:t> binary digits representing the status of </a:t>
            </a:r>
            <a:r>
              <a:rPr lang="en-US" altLang="en-US" sz="1800" i="1"/>
              <a:t>n</a:t>
            </a:r>
            <a:r>
              <a:rPr lang="en-US" altLang="en-US" sz="1800"/>
              <a:t> items</a:t>
            </a:r>
          </a:p>
          <a:p>
            <a:r>
              <a:rPr lang="en-US" altLang="en-US" sz="1800"/>
              <a:t>Linux data structures defined in </a:t>
            </a:r>
            <a:r>
              <a:rPr lang="en-US" altLang="en-US" sz="1800" b="1" i="1"/>
              <a:t>include</a:t>
            </a:r>
            <a:r>
              <a:rPr lang="en-US" altLang="en-US" sz="1800"/>
              <a:t> files </a:t>
            </a:r>
            <a:r>
              <a:rPr lang="en-US" altLang="en-US" sz="1800">
                <a:latin typeface="Courier New" panose="02070309020205020404" pitchFamily="49" charset="0"/>
                <a:cs typeface="Courier New" panose="02070309020205020404" pitchFamily="49" charset="0"/>
              </a:rPr>
              <a:t>&lt;linux/list.h&gt;, &lt;linux/kfifo.h&gt;, &lt;linux/rbtree.h&gt;</a:t>
            </a: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  <a:p>
            <a:pPr>
              <a:buFont typeface="Monotype Sorts" pitchFamily="-84" charset="2"/>
              <a:buNone/>
            </a:pPr>
            <a:endParaRPr lang="en-US" altLang="en-US"/>
          </a:p>
          <a:p>
            <a:endParaRPr lang="en-US" altLang="en-US"/>
          </a:p>
        </p:txBody>
      </p:sp>
      <p:pic>
        <p:nvPicPr>
          <p:cNvPr id="99332" name="Picture 3" descr="1_17.pdf">
            <a:extLst>
              <a:ext uri="{FF2B5EF4-FFF2-40B4-BE49-F238E27FC236}">
                <a16:creationId xmlns:a16="http://schemas.microsoft.com/office/drawing/2014/main" id="{AAB8F4DC-3B59-48C6-B567-82DFFF272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325" y="1863725"/>
            <a:ext cx="4873625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735186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296D48A8-E934-4737-801F-5300BF99F52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/>
              <a:t>Computer Startup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5671F379-5298-4D0E-A99C-F90AC461095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1" y="1233489"/>
            <a:ext cx="6432550" cy="4416198"/>
          </a:xfrm>
        </p:spPr>
        <p:txBody>
          <a:bodyPr/>
          <a:lstStyle/>
          <a:p>
            <a:r>
              <a:rPr lang="en-US" altLang="en-US" b="1" dirty="0">
                <a:solidFill>
                  <a:srgbClr val="3366FF"/>
                </a:solidFill>
              </a:rPr>
              <a:t>Bootstrap program</a:t>
            </a:r>
            <a:r>
              <a:rPr lang="en-US" altLang="en-US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is loaded at power-up or reboot</a:t>
            </a:r>
          </a:p>
          <a:p>
            <a:pPr lvl="1"/>
            <a:r>
              <a:rPr lang="en-US" altLang="en-US" dirty="0"/>
              <a:t>Typically stored in ROM or EPROM, generally known as </a:t>
            </a:r>
            <a:r>
              <a:rPr lang="en-US" altLang="en-US" b="1" dirty="0">
                <a:solidFill>
                  <a:srgbClr val="3366FF"/>
                </a:solidFill>
              </a:rPr>
              <a:t>firmware</a:t>
            </a:r>
          </a:p>
          <a:p>
            <a:pPr lvl="1"/>
            <a:r>
              <a:rPr lang="en-US" altLang="en-US" dirty="0"/>
              <a:t>Initializes all aspects of system</a:t>
            </a:r>
          </a:p>
          <a:p>
            <a:pPr lvl="1"/>
            <a:r>
              <a:rPr lang="en-US" altLang="en-US" dirty="0"/>
              <a:t>Loads operating system kernel and starts execution</a:t>
            </a:r>
          </a:p>
        </p:txBody>
      </p:sp>
    </p:spTree>
    <p:extLst>
      <p:ext uri="{BB962C8B-B14F-4D97-AF65-F5344CB8AC3E}">
        <p14:creationId xmlns:p14="http://schemas.microsoft.com/office/powerpoint/2010/main" val="4284892011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/>
              <a:t>Depends on the point of view</a:t>
            </a:r>
          </a:p>
          <a:p>
            <a:r>
              <a:rPr lang="en-US" altLang="en-US" sz="2400" dirty="0"/>
              <a:t>Users want convenience,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ease of use </a:t>
            </a:r>
            <a:r>
              <a:rPr lang="en-US" altLang="en-US" sz="2400" dirty="0"/>
              <a:t>and</a:t>
            </a:r>
            <a:r>
              <a:rPr lang="en-US" altLang="en-US" sz="2400" b="1" dirty="0">
                <a:solidFill>
                  <a:srgbClr val="3366FF"/>
                </a:solidFill>
              </a:rPr>
              <a:t>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good performance </a:t>
            </a:r>
          </a:p>
          <a:p>
            <a:pPr lvl="1"/>
            <a:r>
              <a:rPr lang="en-US" altLang="en-US" sz="2400" dirty="0"/>
              <a:t>Don</a:t>
            </a:r>
            <a:r>
              <a:rPr lang="ja-JP" altLang="en-US" sz="2400" dirty="0"/>
              <a:t>’</a:t>
            </a:r>
            <a:r>
              <a:rPr lang="en-US" altLang="ja-JP" sz="2400" dirty="0"/>
              <a:t>t care about </a:t>
            </a:r>
            <a:r>
              <a:rPr lang="en-US" altLang="ja-JP" sz="2400" b="1" dirty="0">
                <a:solidFill>
                  <a:srgbClr val="006699"/>
                </a:solidFill>
                <a:latin typeface="+mj-lt"/>
              </a:rPr>
              <a:t>resource utilization</a:t>
            </a:r>
          </a:p>
          <a:p>
            <a:r>
              <a:rPr lang="en-US" altLang="en-US" sz="2400" dirty="0"/>
              <a:t>But shared computer such as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mainframe</a:t>
            </a:r>
            <a:r>
              <a:rPr lang="en-US" altLang="en-US" sz="2400" dirty="0"/>
              <a:t> or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minicomputer</a:t>
            </a:r>
            <a:r>
              <a:rPr lang="en-US" altLang="en-US" sz="2400" dirty="0"/>
              <a:t> must keep all users happy</a:t>
            </a:r>
          </a:p>
          <a:p>
            <a:pPr lvl="1"/>
            <a:r>
              <a:rPr lang="en-US" altLang="en-US" sz="2400" dirty="0" smtClean="0"/>
              <a:t>OS is </a:t>
            </a:r>
            <a:r>
              <a:rPr lang="en-US" altLang="en-US" sz="2400" dirty="0"/>
              <a:t>a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resource allocator </a:t>
            </a:r>
            <a:r>
              <a:rPr lang="en-US" altLang="en-US" sz="2400" dirty="0"/>
              <a:t>and </a:t>
            </a:r>
            <a:r>
              <a:rPr lang="en-US" altLang="en-US" sz="2400" b="1" dirty="0">
                <a:solidFill>
                  <a:srgbClr val="006699"/>
                </a:solidFill>
                <a:latin typeface="+mj-lt"/>
              </a:rPr>
              <a:t>control program </a:t>
            </a:r>
            <a:r>
              <a:rPr lang="en-US" altLang="en-US" sz="2400" dirty="0"/>
              <a:t>making efficient use of HW and managing execution of user </a:t>
            </a:r>
            <a:r>
              <a:rPr lang="en-US" altLang="en-US" sz="2400" dirty="0" smtClean="0"/>
              <a:t>programs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AA8D59F3-EABB-4542-87C7-F8AE7CD1FD3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3438" y="145822"/>
            <a:ext cx="8531225" cy="576262"/>
          </a:xfrm>
        </p:spPr>
        <p:txBody>
          <a:bodyPr/>
          <a:lstStyle/>
          <a:p>
            <a:pPr eaLnBrk="1" hangingPunct="1"/>
            <a:r>
              <a:rPr lang="en-US" altLang="en-US" sz="2800" dirty="0"/>
              <a:t>Characteristics of Various Types of Storage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CD4D4AE1-901A-6A46-BAD0-039ED90103A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06450" y="1233488"/>
            <a:ext cx="7707313" cy="4521200"/>
          </a:xfrm>
        </p:spPr>
        <p:txBody>
          <a:bodyPr/>
          <a:lstStyle/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Char char="n"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 marL="0" indent="0">
              <a:buFont typeface="Monotype Sorts" charset="0"/>
              <a:buNone/>
              <a:defRPr/>
            </a:pPr>
            <a:endParaRPr lang="en-US" dirty="0">
              <a:ea typeface="ＭＳ Ｐゴシック" charset="0"/>
              <a:cs typeface="ＭＳ Ｐゴシック" charset="0"/>
            </a:endParaRPr>
          </a:p>
          <a:p>
            <a:pPr>
              <a:buFont typeface="Monotype Sorts" pitchFamily="-84" charset="2"/>
              <a:buNone/>
              <a:defRPr/>
            </a:pPr>
            <a:r>
              <a:rPr lang="en-US" dirty="0">
                <a:ea typeface="ＭＳ Ｐゴシック" charset="0"/>
                <a:cs typeface="ＭＳ Ｐゴシック" charset="0"/>
              </a:rPr>
              <a:t>    Movement between levels of storage hierarchy can be explicit or implicit</a:t>
            </a:r>
          </a:p>
        </p:txBody>
      </p:sp>
      <p:pic>
        <p:nvPicPr>
          <p:cNvPr id="81924" name="Picture 4">
            <a:extLst>
              <a:ext uri="{FF2B5EF4-FFF2-40B4-BE49-F238E27FC236}">
                <a16:creationId xmlns:a16="http://schemas.microsoft.com/office/drawing/2014/main" id="{E7E6D134-C41F-4C06-AAAF-DB2716C6C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63" y="1139825"/>
            <a:ext cx="80549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9490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E69E77BD-F295-4D5C-88FB-9C1F0C2DF6D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457200" y="201613"/>
            <a:ext cx="8126413" cy="576262"/>
          </a:xfrm>
        </p:spPr>
        <p:txBody>
          <a:bodyPr/>
          <a:lstStyle/>
          <a:p>
            <a:r>
              <a:rPr lang="en-US" altLang="en-US" dirty="0"/>
              <a:t>What Operating Systems Do</a:t>
            </a:r>
          </a:p>
        </p:txBody>
      </p:sp>
      <p:sp>
        <p:nvSpPr>
          <p:cNvPr id="15363" name="Content Placeholder 2">
            <a:extLst>
              <a:ext uri="{FF2B5EF4-FFF2-40B4-BE49-F238E27FC236}">
                <a16:creationId xmlns:a16="http://schemas.microsoft.com/office/drawing/2014/main" id="{CFEE02D0-0B66-42F3-A811-C29D1CE4B68A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46125" y="1120775"/>
            <a:ext cx="7940675" cy="4530725"/>
          </a:xfrm>
        </p:spPr>
        <p:txBody>
          <a:bodyPr/>
          <a:lstStyle/>
          <a:p>
            <a:r>
              <a:rPr lang="en-US" altLang="en-US" sz="2400" dirty="0" smtClean="0"/>
              <a:t>Users of dedicated systems such as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workstations</a:t>
            </a:r>
            <a:r>
              <a:rPr lang="en-US" altLang="en-US" sz="2400" dirty="0" smtClean="0"/>
              <a:t> have dedicated resources but frequently use shared resources from </a:t>
            </a:r>
            <a:r>
              <a:rPr lang="en-US" altLang="en-US" sz="2400" b="1" dirty="0" smtClean="0">
                <a:solidFill>
                  <a:srgbClr val="006699"/>
                </a:solidFill>
                <a:latin typeface="+mj-lt"/>
              </a:rPr>
              <a:t>servers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Mobile devices like smartphones and tablets are resource-poor, optimized for usability and battery life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Mobile user interfaces such as touch screens, voice recognition</a:t>
            </a:r>
          </a:p>
          <a:p>
            <a:r>
              <a:rPr lang="en-US" altLang="en-US" sz="2400" dirty="0" smtClean="0">
                <a:solidFill>
                  <a:srgbClr val="000000"/>
                </a:solidFill>
              </a:rPr>
              <a:t>Some computers have little or no user interface, such as embedded computers in devices and automobiles</a:t>
            </a:r>
          </a:p>
          <a:p>
            <a:pPr lvl="1"/>
            <a:r>
              <a:rPr lang="en-US" altLang="en-US" sz="2400" dirty="0" smtClean="0">
                <a:solidFill>
                  <a:srgbClr val="000000"/>
                </a:solidFill>
              </a:rPr>
              <a:t>Run primarily without user intervention</a:t>
            </a:r>
            <a:endParaRPr lang="en-US" alt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166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11879</TotalTime>
  <Words>3720</Words>
  <Application>Microsoft Office PowerPoint</Application>
  <PresentationFormat>如螢幕大小 (4:3)</PresentationFormat>
  <Paragraphs>526</Paragraphs>
  <Slides>80</Slides>
  <Notes>67</Notes>
  <HiddenSlides>1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80</vt:i4>
      </vt:variant>
    </vt:vector>
  </HeadingPairs>
  <TitlesOfParts>
    <vt:vector size="92" baseType="lpstr">
      <vt:lpstr>Monotype Sorts</vt:lpstr>
      <vt:lpstr>MS PGothic</vt:lpstr>
      <vt:lpstr>MS PGothic</vt:lpstr>
      <vt:lpstr>Arial</vt:lpstr>
      <vt:lpstr>Courier New</vt:lpstr>
      <vt:lpstr>Helvetica</vt:lpstr>
      <vt:lpstr>Times New Roman</vt:lpstr>
      <vt:lpstr>Verdana</vt:lpstr>
      <vt:lpstr>Webdings</vt:lpstr>
      <vt:lpstr>Wingdings</vt:lpstr>
      <vt:lpstr>Wingdings 3</vt:lpstr>
      <vt:lpstr>os-8</vt:lpstr>
      <vt:lpstr>Chapter 1:  Introduction</vt:lpstr>
      <vt:lpstr>Chapter 1: Introduction</vt:lpstr>
      <vt:lpstr>Objectives</vt:lpstr>
      <vt:lpstr>What Does the Term Operating System Mean?</vt:lpstr>
      <vt:lpstr>What is an Operating System?</vt:lpstr>
      <vt:lpstr>Computer System Structure</vt:lpstr>
      <vt:lpstr>Abstract View of Components of Computer</vt:lpstr>
      <vt:lpstr>What Operating Systems Do</vt:lpstr>
      <vt:lpstr>What Operating Systems Do</vt:lpstr>
      <vt:lpstr>Defining Operating Systems</vt:lpstr>
      <vt:lpstr>Operating System Definition</vt:lpstr>
      <vt:lpstr>Operating System Definition</vt:lpstr>
      <vt:lpstr>PowerPoint 簡報</vt:lpstr>
      <vt:lpstr>Computer System Organization</vt:lpstr>
      <vt:lpstr>PC Motherboard</vt:lpstr>
      <vt:lpstr>Computer-System Operation</vt:lpstr>
      <vt:lpstr>Common Functions of Interrupts</vt:lpstr>
      <vt:lpstr>Interrupt Timeline</vt:lpstr>
      <vt:lpstr>Interrupt Handling</vt:lpstr>
      <vt:lpstr>Interrupt-driven I/O Cycle</vt:lpstr>
      <vt:lpstr>I/O Structure</vt:lpstr>
      <vt:lpstr>I/O Structure (Cont.)</vt:lpstr>
      <vt:lpstr>PowerPoint 簡報</vt:lpstr>
      <vt:lpstr>Storage Structure</vt:lpstr>
      <vt:lpstr>Storage Structure (Cont.)</vt:lpstr>
      <vt:lpstr>Storage Definitions and Notation Review</vt:lpstr>
      <vt:lpstr>Storage Hierarchy</vt:lpstr>
      <vt:lpstr>Storage-Device Hierarchy</vt:lpstr>
      <vt:lpstr>How a Modern Computer Works</vt:lpstr>
      <vt:lpstr>Direct Memory Access Structure</vt:lpstr>
      <vt:lpstr>PowerPoint 簡報</vt:lpstr>
      <vt:lpstr>Operating-System Operations</vt:lpstr>
      <vt:lpstr>Multiprogramming (Batch system)</vt:lpstr>
      <vt:lpstr>Multitasking (Timesharing)</vt:lpstr>
      <vt:lpstr>Memory Layout for Multiprogrammed System</vt:lpstr>
      <vt:lpstr>Dual-mode Operation</vt:lpstr>
      <vt:lpstr>Transition from User to Kernel Mode</vt:lpstr>
      <vt:lpstr>Timer</vt:lpstr>
      <vt:lpstr>Process Management</vt:lpstr>
      <vt:lpstr>Process Management</vt:lpstr>
      <vt:lpstr>Process Management Activities</vt:lpstr>
      <vt:lpstr>Memory Management</vt:lpstr>
      <vt:lpstr>File-system Management</vt:lpstr>
      <vt:lpstr>File-system Management</vt:lpstr>
      <vt:lpstr>Mass-Storage Management</vt:lpstr>
      <vt:lpstr>Mass-Storage Management</vt:lpstr>
      <vt:lpstr>Caching</vt:lpstr>
      <vt:lpstr>Characteristics of Various Types of Storage</vt:lpstr>
      <vt:lpstr>I/O Subsystem</vt:lpstr>
      <vt:lpstr>Migration of data “A” from Disk to Register</vt:lpstr>
      <vt:lpstr>Protection and Security</vt:lpstr>
      <vt:lpstr>Virtualization</vt:lpstr>
      <vt:lpstr>Virtualization (cont.)</vt:lpstr>
      <vt:lpstr>Computing Environments - Virtualization</vt:lpstr>
      <vt:lpstr>PowerPoint 簡報</vt:lpstr>
      <vt:lpstr>Computer-System Architecture</vt:lpstr>
      <vt:lpstr>Symmetric Multiprocessing Architecture</vt:lpstr>
      <vt:lpstr>Dual-Core Design</vt:lpstr>
      <vt:lpstr>Non-Uniform Memory Access System</vt:lpstr>
      <vt:lpstr>Clustered Systems</vt:lpstr>
      <vt:lpstr>Clustered Systems</vt:lpstr>
      <vt:lpstr>PowerPoint 簡報</vt:lpstr>
      <vt:lpstr>Computing Environments</vt:lpstr>
      <vt:lpstr>Traditional</vt:lpstr>
      <vt:lpstr>Mobile</vt:lpstr>
      <vt:lpstr>Client Server</vt:lpstr>
      <vt:lpstr>Peer-to-Peer</vt:lpstr>
      <vt:lpstr>Cloud Computing</vt:lpstr>
      <vt:lpstr>Cloud Computing (Cont.)</vt:lpstr>
      <vt:lpstr>PowerPoint 簡報</vt:lpstr>
      <vt:lpstr>Real-Time Embedded Systems</vt:lpstr>
      <vt:lpstr>Free and Open-Source Operating Systems</vt:lpstr>
      <vt:lpstr>Free and Open-Source Operating Systems</vt:lpstr>
      <vt:lpstr>The Study of Operating Systems</vt:lpstr>
      <vt:lpstr>End of Chapter 1</vt:lpstr>
      <vt:lpstr>Kernel Data Structures</vt:lpstr>
      <vt:lpstr>Kernel Data Structures</vt:lpstr>
      <vt:lpstr>Kernel Data Structures</vt:lpstr>
      <vt:lpstr>Computer Startup</vt:lpstr>
      <vt:lpstr>Characteristics of Various Types of Storage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Windows 使用者</cp:lastModifiedBy>
  <cp:revision>282</cp:revision>
  <cp:lastPrinted>2001-06-14T13:58:17Z</cp:lastPrinted>
  <dcterms:created xsi:type="dcterms:W3CDTF">2011-01-13T23:43:38Z</dcterms:created>
  <dcterms:modified xsi:type="dcterms:W3CDTF">2023-02-22T09:55:49Z</dcterms:modified>
</cp:coreProperties>
</file>

<file path=docProps/thumbnail.jpeg>
</file>